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0.xml" ContentType="application/vnd.openxmlformats-officedocument.presentationml.notesSlide+xml"/>
  <Override PartName="/ppt/tags/tag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9"/>
  </p:notesMasterIdLst>
  <p:handoutMasterIdLst>
    <p:handoutMasterId r:id="rId50"/>
  </p:handoutMasterIdLst>
  <p:sldIdLst>
    <p:sldId id="871" r:id="rId2"/>
    <p:sldId id="969" r:id="rId3"/>
    <p:sldId id="873" r:id="rId4"/>
    <p:sldId id="874" r:id="rId5"/>
    <p:sldId id="875" r:id="rId6"/>
    <p:sldId id="860" r:id="rId7"/>
    <p:sldId id="854" r:id="rId8"/>
    <p:sldId id="876" r:id="rId9"/>
    <p:sldId id="877" r:id="rId10"/>
    <p:sldId id="863" r:id="rId11"/>
    <p:sldId id="864" r:id="rId12"/>
    <p:sldId id="879" r:id="rId13"/>
    <p:sldId id="881" r:id="rId14"/>
    <p:sldId id="883" r:id="rId15"/>
    <p:sldId id="955" r:id="rId16"/>
    <p:sldId id="961" r:id="rId17"/>
    <p:sldId id="884" r:id="rId18"/>
    <p:sldId id="962" r:id="rId19"/>
    <p:sldId id="963" r:id="rId20"/>
    <p:sldId id="964" r:id="rId21"/>
    <p:sldId id="965" r:id="rId22"/>
    <p:sldId id="966" r:id="rId23"/>
    <p:sldId id="967" r:id="rId24"/>
    <p:sldId id="968" r:id="rId25"/>
    <p:sldId id="865" r:id="rId26"/>
    <p:sldId id="866" r:id="rId27"/>
    <p:sldId id="956" r:id="rId28"/>
    <p:sldId id="885" r:id="rId29"/>
    <p:sldId id="886" r:id="rId30"/>
    <p:sldId id="887" r:id="rId31"/>
    <p:sldId id="888" r:id="rId32"/>
    <p:sldId id="867" r:id="rId33"/>
    <p:sldId id="890" r:id="rId34"/>
    <p:sldId id="957" r:id="rId35"/>
    <p:sldId id="958" r:id="rId36"/>
    <p:sldId id="959" r:id="rId37"/>
    <p:sldId id="960" r:id="rId38"/>
    <p:sldId id="953" r:id="rId39"/>
    <p:sldId id="970" r:id="rId40"/>
    <p:sldId id="979" r:id="rId41"/>
    <p:sldId id="980" r:id="rId42"/>
    <p:sldId id="981" r:id="rId43"/>
    <p:sldId id="982" r:id="rId44"/>
    <p:sldId id="983" r:id="rId45"/>
    <p:sldId id="984" r:id="rId46"/>
    <p:sldId id="985" r:id="rId47"/>
    <p:sldId id="853" r:id="rId48"/>
  </p:sldIdLst>
  <p:sldSz cx="12196763" cy="6858000"/>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215C6C"/>
    <a:srgbClr val="006BBC"/>
    <a:srgbClr val="EAEAEA"/>
    <a:srgbClr val="DDDDDD"/>
    <a:srgbClr val="0DC2D5"/>
    <a:srgbClr val="17DCF1"/>
    <a:srgbClr val="12D0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5" autoAdjust="0"/>
    <p:restoredTop sz="49635" autoAdjust="0"/>
  </p:normalViewPr>
  <p:slideViewPr>
    <p:cSldViewPr snapToObjects="1">
      <p:cViewPr varScale="1">
        <p:scale>
          <a:sx n="76" d="100"/>
          <a:sy n="76" d="100"/>
        </p:scale>
        <p:origin x="378" y="54"/>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itchFamily="34" charset="0"/>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buFont typeface="Arial" pitchFamily="34" charset="0"/>
              <a:buNone/>
              <a:defRPr sz="1200" smtClean="0"/>
            </a:lvl1pPr>
          </a:lstStyle>
          <a:p>
            <a:pPr>
              <a:defRPr/>
            </a:pPr>
            <a:fld id="{B2561BF5-BEB7-4005-B8FD-215901AF7EE5}" type="slidenum">
              <a:rPr lang="zh-CN" altLang="en-US"/>
              <a:pPr>
                <a:defRPr/>
              </a:pPr>
              <a:t>‹#›</a:t>
            </a:fld>
            <a:endParaRPr lang="zh-CN" altLang="en-US"/>
          </a:p>
        </p:txBody>
      </p:sp>
    </p:spTree>
    <p:extLst>
      <p:ext uri="{BB962C8B-B14F-4D97-AF65-F5344CB8AC3E}">
        <p14:creationId xmlns:p14="http://schemas.microsoft.com/office/powerpoint/2010/main" val="39430946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0" hangingPunct="0">
              <a:buFont typeface="Arial" pitchFamily="34" charset="0"/>
              <a:buNone/>
              <a:defRPr sz="1200"/>
            </a:lvl1pPr>
          </a:lstStyle>
          <a:p>
            <a:pPr>
              <a:defRPr/>
            </a:pPr>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a:lvl1pPr>
          </a:lstStyle>
          <a:p>
            <a:pPr>
              <a:defRPr/>
            </a:pPr>
            <a:fld id="{93FD7E3C-14E0-4A75-84C1-B413A2E8F847}" type="datetimeFigureOut">
              <a:rPr lang="zh-CN" altLang="en-US"/>
              <a:pPr>
                <a:defRPr/>
              </a:pPr>
              <a:t>2019-06-17</a:t>
            </a:fld>
            <a:endParaRPr lang="en-US"/>
          </a:p>
        </p:txBody>
      </p:sp>
      <p:sp>
        <p:nvSpPr>
          <p:cNvPr id="19460"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0" hangingPunct="0">
              <a:buFont typeface="Arial" pitchFamily="34" charset="0"/>
              <a:buNone/>
              <a:defRPr sz="120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a:lvl1pPr>
          </a:lstStyle>
          <a:p>
            <a:pPr>
              <a:defRPr/>
            </a:pPr>
            <a:fld id="{DF7B546C-AF4A-4AF7-A4F4-304D87EF9836}" type="slidenum">
              <a:rPr lang="zh-CN" altLang="en-US"/>
              <a:pPr>
                <a:defRPr/>
              </a:pPr>
              <a:t>‹#›</a:t>
            </a:fld>
            <a:endParaRPr lang="en-US"/>
          </a:p>
        </p:txBody>
      </p:sp>
    </p:spTree>
    <p:extLst>
      <p:ext uri="{BB962C8B-B14F-4D97-AF65-F5344CB8AC3E}">
        <p14:creationId xmlns:p14="http://schemas.microsoft.com/office/powerpoint/2010/main" val="16221802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p:cNvSpPr>
          <p:nvPr>
            <p:ph type="sldImg"/>
          </p:nvPr>
        </p:nvSpPr>
        <p:spPr>
          <a:xfrm>
            <a:off x="381000" y="685800"/>
            <a:ext cx="6096000" cy="3429000"/>
          </a:xfrm>
        </p:spPr>
      </p:sp>
      <p:sp>
        <p:nvSpPr>
          <p:cNvPr id="22530" name="备注占位符 2"/>
          <p:cNvSpPr>
            <a:spLocks noGrp="1"/>
          </p:cNvSpPr>
          <p:nvPr>
            <p:ph type="body" idx="1"/>
          </p:nvPr>
        </p:nvSpPr>
        <p:spPr>
          <a:noFill/>
        </p:spPr>
        <p:txBody>
          <a:bodyPr/>
          <a:lstStyle/>
          <a:p>
            <a:endParaRPr lang="zh-CN" altLang="en-US"/>
          </a:p>
        </p:txBody>
      </p:sp>
      <p:sp>
        <p:nvSpPr>
          <p:cNvPr id="22531" name="灯片编号占位符 3"/>
          <p:cNvSpPr>
            <a:spLocks noGrp="1"/>
          </p:cNvSpPr>
          <p:nvPr>
            <p:ph type="sldNum" sz="quarter" idx="5"/>
          </p:nvPr>
        </p:nvSpPr>
        <p:spPr>
          <a:noFill/>
          <a:ln>
            <a:miter lim="800000"/>
            <a:headEnd/>
            <a:tailEnd/>
          </a:ln>
        </p:spPr>
        <p:txBody>
          <a:bodyPr/>
          <a:lstStyle/>
          <a:p>
            <a:fld id="{5DD2494C-D95E-42B7-B665-0987CFBF4F1C}" type="slidenum">
              <a:rPr lang="zh-CN" altLang="en-US" smtClean="0"/>
              <a:pPr/>
              <a:t>1</a:t>
            </a:fld>
            <a:endParaRPr lang="en-US" altLang="zh-CN"/>
          </a:p>
        </p:txBody>
      </p:sp>
    </p:spTree>
    <p:extLst>
      <p:ext uri="{BB962C8B-B14F-4D97-AF65-F5344CB8AC3E}">
        <p14:creationId xmlns:p14="http://schemas.microsoft.com/office/powerpoint/2010/main" val="28929789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a:xfrm>
            <a:off x="381000" y="685800"/>
            <a:ext cx="6096000" cy="3429000"/>
          </a:xfrm>
        </p:spPr>
      </p:sp>
      <p:sp>
        <p:nvSpPr>
          <p:cNvPr id="45058" name="备注占位符 2"/>
          <p:cNvSpPr>
            <a:spLocks noGrp="1"/>
          </p:cNvSpPr>
          <p:nvPr>
            <p:ph type="body" idx="1"/>
          </p:nvPr>
        </p:nvSpPr>
        <p:spPr>
          <a:noFill/>
        </p:spPr>
        <p:txBody>
          <a:bodyPr/>
          <a:lstStyle/>
          <a:p>
            <a:endParaRPr lang="zh-CN" altLang="en-US"/>
          </a:p>
        </p:txBody>
      </p:sp>
      <p:sp>
        <p:nvSpPr>
          <p:cNvPr id="45059" name="灯片编号占位符 3"/>
          <p:cNvSpPr>
            <a:spLocks noGrp="1"/>
          </p:cNvSpPr>
          <p:nvPr>
            <p:ph type="sldNum" sz="quarter" idx="5"/>
          </p:nvPr>
        </p:nvSpPr>
        <p:spPr>
          <a:noFill/>
          <a:ln>
            <a:miter lim="800000"/>
            <a:headEnd/>
            <a:tailEnd/>
          </a:ln>
        </p:spPr>
        <p:txBody>
          <a:bodyPr/>
          <a:lstStyle/>
          <a:p>
            <a:fld id="{0E7D0628-D4C6-40C3-9DB2-3DCDB65C3A2C}" type="slidenum">
              <a:rPr lang="en-US" altLang="zh-CN" smtClean="0"/>
              <a:pPr/>
              <a:t>10</a:t>
            </a:fld>
            <a:endParaRPr lang="en-US" altLang="zh-CN"/>
          </a:p>
        </p:txBody>
      </p:sp>
    </p:spTree>
    <p:extLst>
      <p:ext uri="{BB962C8B-B14F-4D97-AF65-F5344CB8AC3E}">
        <p14:creationId xmlns:p14="http://schemas.microsoft.com/office/powerpoint/2010/main" val="1248936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a:xfrm>
            <a:off x="381000" y="685800"/>
            <a:ext cx="6096000" cy="3429000"/>
          </a:xfrm>
        </p:spPr>
      </p:sp>
      <p:sp>
        <p:nvSpPr>
          <p:cNvPr id="47106" name="备注占位符 2"/>
          <p:cNvSpPr>
            <a:spLocks noGrp="1"/>
          </p:cNvSpPr>
          <p:nvPr>
            <p:ph type="body" idx="1"/>
          </p:nvPr>
        </p:nvSpPr>
        <p:spPr>
          <a:noFill/>
        </p:spPr>
        <p:txBody>
          <a:bodyPr/>
          <a:lstStyle/>
          <a:p>
            <a:endParaRPr lang="zh-CN" altLang="en-US"/>
          </a:p>
        </p:txBody>
      </p:sp>
      <p:sp>
        <p:nvSpPr>
          <p:cNvPr id="47107" name="灯片编号占位符 3"/>
          <p:cNvSpPr>
            <a:spLocks noGrp="1"/>
          </p:cNvSpPr>
          <p:nvPr>
            <p:ph type="sldNum" sz="quarter" idx="5"/>
          </p:nvPr>
        </p:nvSpPr>
        <p:spPr>
          <a:noFill/>
          <a:ln>
            <a:miter lim="800000"/>
            <a:headEnd/>
            <a:tailEnd/>
          </a:ln>
        </p:spPr>
        <p:txBody>
          <a:bodyPr/>
          <a:lstStyle/>
          <a:p>
            <a:fld id="{3AC5C301-2500-46F6-9A7A-31F26A2165D9}" type="slidenum">
              <a:rPr lang="zh-CN" altLang="en-US" smtClean="0">
                <a:solidFill>
                  <a:srgbClr val="000000"/>
                </a:solidFill>
              </a:rPr>
              <a:pPr/>
              <a:t>11</a:t>
            </a:fld>
            <a:endParaRPr lang="en-US" altLang="zh-CN">
              <a:solidFill>
                <a:srgbClr val="000000"/>
              </a:solidFill>
            </a:endParaRPr>
          </a:p>
        </p:txBody>
      </p:sp>
    </p:spTree>
    <p:extLst>
      <p:ext uri="{BB962C8B-B14F-4D97-AF65-F5344CB8AC3E}">
        <p14:creationId xmlns:p14="http://schemas.microsoft.com/office/powerpoint/2010/main" val="20765429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a:xfrm>
            <a:off x="381000" y="685800"/>
            <a:ext cx="6096000" cy="3429000"/>
          </a:xfrm>
        </p:spPr>
      </p:sp>
      <p:sp>
        <p:nvSpPr>
          <p:cNvPr id="49154" name="备注占位符 2"/>
          <p:cNvSpPr>
            <a:spLocks noGrp="1"/>
          </p:cNvSpPr>
          <p:nvPr>
            <p:ph type="body" idx="1"/>
          </p:nvPr>
        </p:nvSpPr>
        <p:spPr>
          <a:noFill/>
        </p:spPr>
        <p:txBody>
          <a:bodyPr/>
          <a:lstStyle/>
          <a:p>
            <a:endParaRPr lang="zh-CN" altLang="en-US"/>
          </a:p>
        </p:txBody>
      </p:sp>
      <p:sp>
        <p:nvSpPr>
          <p:cNvPr id="49155" name="灯片编号占位符 3"/>
          <p:cNvSpPr>
            <a:spLocks noGrp="1"/>
          </p:cNvSpPr>
          <p:nvPr>
            <p:ph type="sldNum" sz="quarter" idx="5"/>
          </p:nvPr>
        </p:nvSpPr>
        <p:spPr>
          <a:noFill/>
          <a:ln>
            <a:miter lim="800000"/>
            <a:headEnd/>
            <a:tailEnd/>
          </a:ln>
        </p:spPr>
        <p:txBody>
          <a:bodyPr/>
          <a:lstStyle/>
          <a:p>
            <a:fld id="{F203DF28-5533-4804-8B71-E471ED0A74AC}" type="slidenum">
              <a:rPr lang="zh-CN" altLang="en-US" smtClean="0">
                <a:solidFill>
                  <a:srgbClr val="000000"/>
                </a:solidFill>
              </a:rPr>
              <a:pPr/>
              <a:t>12</a:t>
            </a:fld>
            <a:endParaRPr lang="en-US" altLang="zh-CN">
              <a:solidFill>
                <a:srgbClr val="000000"/>
              </a:solidFill>
            </a:endParaRPr>
          </a:p>
        </p:txBody>
      </p:sp>
    </p:spTree>
    <p:extLst>
      <p:ext uri="{BB962C8B-B14F-4D97-AF65-F5344CB8AC3E}">
        <p14:creationId xmlns:p14="http://schemas.microsoft.com/office/powerpoint/2010/main" val="3136347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a:xfrm>
            <a:off x="381000" y="685800"/>
            <a:ext cx="6096000" cy="3429000"/>
          </a:xfrm>
        </p:spPr>
      </p:sp>
      <p:sp>
        <p:nvSpPr>
          <p:cNvPr id="53250" name="备注占位符 2"/>
          <p:cNvSpPr>
            <a:spLocks noGrp="1"/>
          </p:cNvSpPr>
          <p:nvPr>
            <p:ph type="body" idx="1"/>
          </p:nvPr>
        </p:nvSpPr>
        <p:spPr>
          <a:noFill/>
        </p:spPr>
        <p:txBody>
          <a:bodyPr/>
          <a:lstStyle/>
          <a:p>
            <a:endParaRPr lang="zh-CN" altLang="en-US"/>
          </a:p>
        </p:txBody>
      </p:sp>
      <p:sp>
        <p:nvSpPr>
          <p:cNvPr id="53251" name="灯片编号占位符 3"/>
          <p:cNvSpPr>
            <a:spLocks noGrp="1"/>
          </p:cNvSpPr>
          <p:nvPr>
            <p:ph type="sldNum" sz="quarter" idx="5"/>
          </p:nvPr>
        </p:nvSpPr>
        <p:spPr>
          <a:noFill/>
          <a:ln>
            <a:miter lim="800000"/>
            <a:headEnd/>
            <a:tailEnd/>
          </a:ln>
        </p:spPr>
        <p:txBody>
          <a:bodyPr/>
          <a:lstStyle/>
          <a:p>
            <a:fld id="{C1B47A68-1376-43DF-8A0D-12041AD9B425}" type="slidenum">
              <a:rPr lang="zh-CN" altLang="en-US" smtClean="0">
                <a:solidFill>
                  <a:srgbClr val="000000"/>
                </a:solidFill>
              </a:rPr>
              <a:pPr/>
              <a:t>13</a:t>
            </a:fld>
            <a:endParaRPr lang="en-US" altLang="zh-CN">
              <a:solidFill>
                <a:srgbClr val="000000"/>
              </a:solidFill>
            </a:endParaRPr>
          </a:p>
        </p:txBody>
      </p:sp>
    </p:spTree>
    <p:extLst>
      <p:ext uri="{BB962C8B-B14F-4D97-AF65-F5344CB8AC3E}">
        <p14:creationId xmlns:p14="http://schemas.microsoft.com/office/powerpoint/2010/main" val="8736978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p:nvPr>
        </p:nvSpPr>
        <p:spPr>
          <a:xfrm>
            <a:off x="381000" y="685800"/>
            <a:ext cx="6096000" cy="3429000"/>
          </a:xfrm>
        </p:spPr>
      </p:sp>
      <p:sp>
        <p:nvSpPr>
          <p:cNvPr id="57346" name="备注占位符 2"/>
          <p:cNvSpPr>
            <a:spLocks noGrp="1"/>
          </p:cNvSpPr>
          <p:nvPr>
            <p:ph type="body" idx="1"/>
          </p:nvPr>
        </p:nvSpPr>
        <p:spPr>
          <a:noFill/>
        </p:spPr>
        <p:txBody>
          <a:bodyPr/>
          <a:lstStyle/>
          <a:p>
            <a:endParaRPr lang="zh-CN" altLang="en-US"/>
          </a:p>
        </p:txBody>
      </p:sp>
      <p:sp>
        <p:nvSpPr>
          <p:cNvPr id="57347" name="灯片编号占位符 3"/>
          <p:cNvSpPr>
            <a:spLocks noGrp="1"/>
          </p:cNvSpPr>
          <p:nvPr>
            <p:ph type="sldNum" sz="quarter" idx="5"/>
          </p:nvPr>
        </p:nvSpPr>
        <p:spPr>
          <a:noFill/>
          <a:ln>
            <a:miter lim="800000"/>
            <a:headEnd/>
            <a:tailEnd/>
          </a:ln>
        </p:spPr>
        <p:txBody>
          <a:bodyPr/>
          <a:lstStyle/>
          <a:p>
            <a:fld id="{D468C61C-B596-4EC4-9C7E-11D92F748538}" type="slidenum">
              <a:rPr lang="zh-CN" altLang="en-US" smtClean="0">
                <a:solidFill>
                  <a:srgbClr val="000000"/>
                </a:solidFill>
              </a:rPr>
              <a:pPr/>
              <a:t>14</a:t>
            </a:fld>
            <a:endParaRPr lang="en-US" altLang="zh-CN">
              <a:solidFill>
                <a:srgbClr val="000000"/>
              </a:solidFill>
            </a:endParaRPr>
          </a:p>
        </p:txBody>
      </p:sp>
    </p:spTree>
    <p:extLst>
      <p:ext uri="{BB962C8B-B14F-4D97-AF65-F5344CB8AC3E}">
        <p14:creationId xmlns:p14="http://schemas.microsoft.com/office/powerpoint/2010/main" val="248000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a:xfrm>
            <a:off x="381000" y="685800"/>
            <a:ext cx="6096000" cy="3429000"/>
          </a:xfrm>
        </p:spPr>
      </p:sp>
      <p:sp>
        <p:nvSpPr>
          <p:cNvPr id="53250" name="备注占位符 2"/>
          <p:cNvSpPr>
            <a:spLocks noGrp="1"/>
          </p:cNvSpPr>
          <p:nvPr>
            <p:ph type="body" idx="1"/>
          </p:nvPr>
        </p:nvSpPr>
        <p:spPr>
          <a:noFill/>
        </p:spPr>
        <p:txBody>
          <a:bodyPr/>
          <a:lstStyle/>
          <a:p>
            <a:endParaRPr lang="zh-CN" altLang="en-US"/>
          </a:p>
        </p:txBody>
      </p:sp>
      <p:sp>
        <p:nvSpPr>
          <p:cNvPr id="53251" name="灯片编号占位符 3"/>
          <p:cNvSpPr>
            <a:spLocks noGrp="1"/>
          </p:cNvSpPr>
          <p:nvPr>
            <p:ph type="sldNum" sz="quarter" idx="5"/>
          </p:nvPr>
        </p:nvSpPr>
        <p:spPr>
          <a:noFill/>
          <a:ln>
            <a:miter lim="800000"/>
            <a:headEnd/>
            <a:tailEnd/>
          </a:ln>
        </p:spPr>
        <p:txBody>
          <a:bodyPr/>
          <a:lstStyle/>
          <a:p>
            <a:fld id="{C1B47A68-1376-43DF-8A0D-12041AD9B425}" type="slidenum">
              <a:rPr lang="zh-CN" altLang="en-US" smtClean="0">
                <a:solidFill>
                  <a:srgbClr val="000000"/>
                </a:solidFill>
              </a:rPr>
              <a:pPr/>
              <a:t>15</a:t>
            </a:fld>
            <a:endParaRPr lang="en-US" altLang="zh-CN">
              <a:solidFill>
                <a:srgbClr val="000000"/>
              </a:solidFill>
            </a:endParaRPr>
          </a:p>
        </p:txBody>
      </p:sp>
    </p:spTree>
    <p:extLst>
      <p:ext uri="{BB962C8B-B14F-4D97-AF65-F5344CB8AC3E}">
        <p14:creationId xmlns:p14="http://schemas.microsoft.com/office/powerpoint/2010/main" val="2956555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xfrm>
            <a:off x="381000" y="685800"/>
            <a:ext cx="6096000" cy="3429000"/>
          </a:xfrm>
        </p:spPr>
      </p:sp>
      <p:sp>
        <p:nvSpPr>
          <p:cNvPr id="59394" name="备注占位符 2"/>
          <p:cNvSpPr>
            <a:spLocks noGrp="1"/>
          </p:cNvSpPr>
          <p:nvPr>
            <p:ph type="body" idx="1"/>
          </p:nvPr>
        </p:nvSpPr>
        <p:spPr>
          <a:noFill/>
        </p:spPr>
        <p:txBody>
          <a:bodyPr/>
          <a:lstStyle/>
          <a:p>
            <a:endParaRPr lang="zh-CN" altLang="en-US"/>
          </a:p>
        </p:txBody>
      </p:sp>
      <p:sp>
        <p:nvSpPr>
          <p:cNvPr id="59395" name="灯片编号占位符 3"/>
          <p:cNvSpPr>
            <a:spLocks noGrp="1"/>
          </p:cNvSpPr>
          <p:nvPr>
            <p:ph type="sldNum" sz="quarter" idx="5"/>
          </p:nvPr>
        </p:nvSpPr>
        <p:spPr>
          <a:noFill/>
          <a:ln>
            <a:miter lim="800000"/>
            <a:headEnd/>
            <a:tailEnd/>
          </a:ln>
        </p:spPr>
        <p:txBody>
          <a:bodyPr/>
          <a:lstStyle/>
          <a:p>
            <a:fld id="{63E0E11E-85E2-4867-A605-6234F628407D}" type="slidenum">
              <a:rPr lang="zh-CN" altLang="en-US" smtClean="0">
                <a:solidFill>
                  <a:srgbClr val="000000"/>
                </a:solidFill>
              </a:rPr>
              <a:pPr/>
              <a:t>16</a:t>
            </a:fld>
            <a:endParaRPr lang="en-US" altLang="zh-CN">
              <a:solidFill>
                <a:srgbClr val="000000"/>
              </a:solidFill>
            </a:endParaRPr>
          </a:p>
        </p:txBody>
      </p:sp>
    </p:spTree>
    <p:extLst>
      <p:ext uri="{BB962C8B-B14F-4D97-AF65-F5344CB8AC3E}">
        <p14:creationId xmlns:p14="http://schemas.microsoft.com/office/powerpoint/2010/main" val="21803832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xfrm>
            <a:off x="381000" y="685800"/>
            <a:ext cx="6096000" cy="3429000"/>
          </a:xfrm>
        </p:spPr>
      </p:sp>
      <p:sp>
        <p:nvSpPr>
          <p:cNvPr id="59394" name="备注占位符 2"/>
          <p:cNvSpPr>
            <a:spLocks noGrp="1"/>
          </p:cNvSpPr>
          <p:nvPr>
            <p:ph type="body" idx="1"/>
          </p:nvPr>
        </p:nvSpPr>
        <p:spPr>
          <a:noFill/>
        </p:spPr>
        <p:txBody>
          <a:bodyPr/>
          <a:lstStyle/>
          <a:p>
            <a:endParaRPr lang="zh-CN" altLang="en-US"/>
          </a:p>
        </p:txBody>
      </p:sp>
      <p:sp>
        <p:nvSpPr>
          <p:cNvPr id="59395" name="灯片编号占位符 3"/>
          <p:cNvSpPr>
            <a:spLocks noGrp="1"/>
          </p:cNvSpPr>
          <p:nvPr>
            <p:ph type="sldNum" sz="quarter" idx="5"/>
          </p:nvPr>
        </p:nvSpPr>
        <p:spPr>
          <a:noFill/>
          <a:ln>
            <a:miter lim="800000"/>
            <a:headEnd/>
            <a:tailEnd/>
          </a:ln>
        </p:spPr>
        <p:txBody>
          <a:bodyPr/>
          <a:lstStyle/>
          <a:p>
            <a:fld id="{63E0E11E-85E2-4867-A605-6234F628407D}" type="slidenum">
              <a:rPr lang="zh-CN" altLang="en-US" smtClean="0">
                <a:solidFill>
                  <a:srgbClr val="000000"/>
                </a:solidFill>
              </a:rPr>
              <a:pPr/>
              <a:t>17</a:t>
            </a:fld>
            <a:endParaRPr lang="en-US" altLang="zh-CN">
              <a:solidFill>
                <a:srgbClr val="000000"/>
              </a:solidFill>
            </a:endParaRPr>
          </a:p>
        </p:txBody>
      </p:sp>
    </p:spTree>
    <p:extLst>
      <p:ext uri="{BB962C8B-B14F-4D97-AF65-F5344CB8AC3E}">
        <p14:creationId xmlns:p14="http://schemas.microsoft.com/office/powerpoint/2010/main" val="12378633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xfrm>
            <a:off x="381000" y="685800"/>
            <a:ext cx="6096000" cy="3429000"/>
          </a:xfrm>
        </p:spPr>
      </p:sp>
      <p:sp>
        <p:nvSpPr>
          <p:cNvPr id="59394" name="备注占位符 2"/>
          <p:cNvSpPr>
            <a:spLocks noGrp="1"/>
          </p:cNvSpPr>
          <p:nvPr>
            <p:ph type="body" idx="1"/>
          </p:nvPr>
        </p:nvSpPr>
        <p:spPr>
          <a:noFill/>
        </p:spPr>
        <p:txBody>
          <a:bodyPr/>
          <a:lstStyle/>
          <a:p>
            <a:endParaRPr lang="zh-CN" altLang="en-US"/>
          </a:p>
        </p:txBody>
      </p:sp>
      <p:sp>
        <p:nvSpPr>
          <p:cNvPr id="59395" name="灯片编号占位符 3"/>
          <p:cNvSpPr>
            <a:spLocks noGrp="1"/>
          </p:cNvSpPr>
          <p:nvPr>
            <p:ph type="sldNum" sz="quarter" idx="5"/>
          </p:nvPr>
        </p:nvSpPr>
        <p:spPr>
          <a:noFill/>
          <a:ln>
            <a:miter lim="800000"/>
            <a:headEnd/>
            <a:tailEnd/>
          </a:ln>
        </p:spPr>
        <p:txBody>
          <a:bodyPr/>
          <a:lstStyle/>
          <a:p>
            <a:fld id="{63E0E11E-85E2-4867-A605-6234F628407D}" type="slidenum">
              <a:rPr lang="zh-CN" altLang="en-US" smtClean="0">
                <a:solidFill>
                  <a:srgbClr val="000000"/>
                </a:solidFill>
              </a:rPr>
              <a:pPr/>
              <a:t>18</a:t>
            </a:fld>
            <a:endParaRPr lang="en-US" altLang="zh-CN">
              <a:solidFill>
                <a:srgbClr val="000000"/>
              </a:solidFill>
            </a:endParaRPr>
          </a:p>
        </p:txBody>
      </p:sp>
    </p:spTree>
    <p:extLst>
      <p:ext uri="{BB962C8B-B14F-4D97-AF65-F5344CB8AC3E}">
        <p14:creationId xmlns:p14="http://schemas.microsoft.com/office/powerpoint/2010/main" val="87622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xfrm>
            <a:off x="381000" y="685800"/>
            <a:ext cx="6096000" cy="3429000"/>
          </a:xfrm>
        </p:spPr>
      </p:sp>
      <p:sp>
        <p:nvSpPr>
          <p:cNvPr id="59394" name="备注占位符 2"/>
          <p:cNvSpPr>
            <a:spLocks noGrp="1"/>
          </p:cNvSpPr>
          <p:nvPr>
            <p:ph type="body" idx="1"/>
          </p:nvPr>
        </p:nvSpPr>
        <p:spPr>
          <a:noFill/>
        </p:spPr>
        <p:txBody>
          <a:bodyPr/>
          <a:lstStyle/>
          <a:p>
            <a:endParaRPr lang="zh-CN" altLang="en-US"/>
          </a:p>
        </p:txBody>
      </p:sp>
      <p:sp>
        <p:nvSpPr>
          <p:cNvPr id="59395" name="灯片编号占位符 3"/>
          <p:cNvSpPr>
            <a:spLocks noGrp="1"/>
          </p:cNvSpPr>
          <p:nvPr>
            <p:ph type="sldNum" sz="quarter" idx="5"/>
          </p:nvPr>
        </p:nvSpPr>
        <p:spPr>
          <a:noFill/>
          <a:ln>
            <a:miter lim="800000"/>
            <a:headEnd/>
            <a:tailEnd/>
          </a:ln>
        </p:spPr>
        <p:txBody>
          <a:bodyPr/>
          <a:lstStyle/>
          <a:p>
            <a:fld id="{63E0E11E-85E2-4867-A605-6234F628407D}" type="slidenum">
              <a:rPr lang="zh-CN" altLang="en-US" smtClean="0">
                <a:solidFill>
                  <a:srgbClr val="000000"/>
                </a:solidFill>
              </a:rPr>
              <a:pPr/>
              <a:t>19</a:t>
            </a:fld>
            <a:endParaRPr lang="en-US" altLang="zh-CN">
              <a:solidFill>
                <a:srgbClr val="000000"/>
              </a:solidFill>
            </a:endParaRPr>
          </a:p>
        </p:txBody>
      </p:sp>
    </p:spTree>
    <p:extLst>
      <p:ext uri="{BB962C8B-B14F-4D97-AF65-F5344CB8AC3E}">
        <p14:creationId xmlns:p14="http://schemas.microsoft.com/office/powerpoint/2010/main" val="2347491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a:xfrm>
            <a:off x="381000" y="685800"/>
            <a:ext cx="6096000" cy="3429000"/>
          </a:xfrm>
        </p:spPr>
      </p:sp>
      <p:sp>
        <p:nvSpPr>
          <p:cNvPr id="24578" name="备注占位符 2"/>
          <p:cNvSpPr>
            <a:spLocks noGrp="1"/>
          </p:cNvSpPr>
          <p:nvPr>
            <p:ph type="body" idx="1"/>
          </p:nvPr>
        </p:nvSpPr>
        <p:spPr>
          <a:noFill/>
        </p:spPr>
        <p:txBody>
          <a:bodyPr/>
          <a:lstStyle/>
          <a:p>
            <a:endParaRPr lang="zh-CN" altLang="en-US"/>
          </a:p>
        </p:txBody>
      </p:sp>
      <p:sp>
        <p:nvSpPr>
          <p:cNvPr id="24579" name="灯片编号占位符 3"/>
          <p:cNvSpPr>
            <a:spLocks noGrp="1"/>
          </p:cNvSpPr>
          <p:nvPr>
            <p:ph type="sldNum" sz="quarter" idx="5"/>
          </p:nvPr>
        </p:nvSpPr>
        <p:spPr>
          <a:noFill/>
          <a:ln>
            <a:miter lim="800000"/>
            <a:headEnd/>
            <a:tailEnd/>
          </a:ln>
        </p:spPr>
        <p:txBody>
          <a:bodyPr/>
          <a:lstStyle/>
          <a:p>
            <a:fld id="{3DE75AED-86E7-4C23-B964-984D8266596E}" type="slidenum">
              <a:rPr lang="zh-CN" altLang="en-US" smtClean="0"/>
              <a:pPr/>
              <a:t>2</a:t>
            </a:fld>
            <a:endParaRPr lang="en-US" altLang="zh-CN"/>
          </a:p>
        </p:txBody>
      </p:sp>
    </p:spTree>
    <p:extLst>
      <p:ext uri="{BB962C8B-B14F-4D97-AF65-F5344CB8AC3E}">
        <p14:creationId xmlns:p14="http://schemas.microsoft.com/office/powerpoint/2010/main" val="9514957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xfrm>
            <a:off x="381000" y="685800"/>
            <a:ext cx="6096000" cy="3429000"/>
          </a:xfrm>
        </p:spPr>
      </p:sp>
      <p:sp>
        <p:nvSpPr>
          <p:cNvPr id="59394" name="备注占位符 2"/>
          <p:cNvSpPr>
            <a:spLocks noGrp="1"/>
          </p:cNvSpPr>
          <p:nvPr>
            <p:ph type="body" idx="1"/>
          </p:nvPr>
        </p:nvSpPr>
        <p:spPr>
          <a:noFill/>
        </p:spPr>
        <p:txBody>
          <a:bodyPr/>
          <a:lstStyle/>
          <a:p>
            <a:endParaRPr lang="zh-CN" altLang="en-US"/>
          </a:p>
        </p:txBody>
      </p:sp>
      <p:sp>
        <p:nvSpPr>
          <p:cNvPr id="59395" name="灯片编号占位符 3"/>
          <p:cNvSpPr>
            <a:spLocks noGrp="1"/>
          </p:cNvSpPr>
          <p:nvPr>
            <p:ph type="sldNum" sz="quarter" idx="5"/>
          </p:nvPr>
        </p:nvSpPr>
        <p:spPr>
          <a:noFill/>
          <a:ln>
            <a:miter lim="800000"/>
            <a:headEnd/>
            <a:tailEnd/>
          </a:ln>
        </p:spPr>
        <p:txBody>
          <a:bodyPr/>
          <a:lstStyle/>
          <a:p>
            <a:fld id="{63E0E11E-85E2-4867-A605-6234F628407D}" type="slidenum">
              <a:rPr lang="zh-CN" altLang="en-US" smtClean="0">
                <a:solidFill>
                  <a:srgbClr val="000000"/>
                </a:solidFill>
              </a:rPr>
              <a:pPr/>
              <a:t>20</a:t>
            </a:fld>
            <a:endParaRPr lang="en-US" altLang="zh-CN">
              <a:solidFill>
                <a:srgbClr val="000000"/>
              </a:solidFill>
            </a:endParaRPr>
          </a:p>
        </p:txBody>
      </p:sp>
    </p:spTree>
    <p:extLst>
      <p:ext uri="{BB962C8B-B14F-4D97-AF65-F5344CB8AC3E}">
        <p14:creationId xmlns:p14="http://schemas.microsoft.com/office/powerpoint/2010/main" val="40736462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xfrm>
            <a:off x="381000" y="685800"/>
            <a:ext cx="6096000" cy="3429000"/>
          </a:xfrm>
        </p:spPr>
      </p:sp>
      <p:sp>
        <p:nvSpPr>
          <p:cNvPr id="59394" name="备注占位符 2"/>
          <p:cNvSpPr>
            <a:spLocks noGrp="1"/>
          </p:cNvSpPr>
          <p:nvPr>
            <p:ph type="body" idx="1"/>
          </p:nvPr>
        </p:nvSpPr>
        <p:spPr>
          <a:noFill/>
        </p:spPr>
        <p:txBody>
          <a:bodyPr/>
          <a:lstStyle/>
          <a:p>
            <a:endParaRPr lang="zh-CN" altLang="en-US"/>
          </a:p>
        </p:txBody>
      </p:sp>
      <p:sp>
        <p:nvSpPr>
          <p:cNvPr id="59395" name="灯片编号占位符 3"/>
          <p:cNvSpPr>
            <a:spLocks noGrp="1"/>
          </p:cNvSpPr>
          <p:nvPr>
            <p:ph type="sldNum" sz="quarter" idx="5"/>
          </p:nvPr>
        </p:nvSpPr>
        <p:spPr>
          <a:noFill/>
          <a:ln>
            <a:miter lim="800000"/>
            <a:headEnd/>
            <a:tailEnd/>
          </a:ln>
        </p:spPr>
        <p:txBody>
          <a:bodyPr/>
          <a:lstStyle/>
          <a:p>
            <a:fld id="{63E0E11E-85E2-4867-A605-6234F628407D}" type="slidenum">
              <a:rPr lang="zh-CN" altLang="en-US" smtClean="0">
                <a:solidFill>
                  <a:srgbClr val="000000"/>
                </a:solidFill>
              </a:rPr>
              <a:pPr/>
              <a:t>21</a:t>
            </a:fld>
            <a:endParaRPr lang="en-US" altLang="zh-CN">
              <a:solidFill>
                <a:srgbClr val="000000"/>
              </a:solidFill>
            </a:endParaRPr>
          </a:p>
        </p:txBody>
      </p:sp>
    </p:spTree>
    <p:extLst>
      <p:ext uri="{BB962C8B-B14F-4D97-AF65-F5344CB8AC3E}">
        <p14:creationId xmlns:p14="http://schemas.microsoft.com/office/powerpoint/2010/main" val="39586195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xfrm>
            <a:off x="381000" y="685800"/>
            <a:ext cx="6096000" cy="3429000"/>
          </a:xfrm>
        </p:spPr>
      </p:sp>
      <p:sp>
        <p:nvSpPr>
          <p:cNvPr id="59394" name="备注占位符 2"/>
          <p:cNvSpPr>
            <a:spLocks noGrp="1"/>
          </p:cNvSpPr>
          <p:nvPr>
            <p:ph type="body" idx="1"/>
          </p:nvPr>
        </p:nvSpPr>
        <p:spPr>
          <a:noFill/>
        </p:spPr>
        <p:txBody>
          <a:bodyPr/>
          <a:lstStyle/>
          <a:p>
            <a:endParaRPr lang="zh-CN" altLang="en-US"/>
          </a:p>
        </p:txBody>
      </p:sp>
      <p:sp>
        <p:nvSpPr>
          <p:cNvPr id="59395" name="灯片编号占位符 3"/>
          <p:cNvSpPr>
            <a:spLocks noGrp="1"/>
          </p:cNvSpPr>
          <p:nvPr>
            <p:ph type="sldNum" sz="quarter" idx="5"/>
          </p:nvPr>
        </p:nvSpPr>
        <p:spPr>
          <a:noFill/>
          <a:ln>
            <a:miter lim="800000"/>
            <a:headEnd/>
            <a:tailEnd/>
          </a:ln>
        </p:spPr>
        <p:txBody>
          <a:bodyPr/>
          <a:lstStyle/>
          <a:p>
            <a:fld id="{63E0E11E-85E2-4867-A605-6234F628407D}" type="slidenum">
              <a:rPr lang="zh-CN" altLang="en-US" smtClean="0">
                <a:solidFill>
                  <a:srgbClr val="000000"/>
                </a:solidFill>
              </a:rPr>
              <a:pPr/>
              <a:t>22</a:t>
            </a:fld>
            <a:endParaRPr lang="en-US" altLang="zh-CN">
              <a:solidFill>
                <a:srgbClr val="000000"/>
              </a:solidFill>
            </a:endParaRPr>
          </a:p>
        </p:txBody>
      </p:sp>
    </p:spTree>
    <p:extLst>
      <p:ext uri="{BB962C8B-B14F-4D97-AF65-F5344CB8AC3E}">
        <p14:creationId xmlns:p14="http://schemas.microsoft.com/office/powerpoint/2010/main" val="32993638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xfrm>
            <a:off x="381000" y="685800"/>
            <a:ext cx="6096000" cy="3429000"/>
          </a:xfrm>
        </p:spPr>
      </p:sp>
      <p:sp>
        <p:nvSpPr>
          <p:cNvPr id="59394" name="备注占位符 2"/>
          <p:cNvSpPr>
            <a:spLocks noGrp="1"/>
          </p:cNvSpPr>
          <p:nvPr>
            <p:ph type="body" idx="1"/>
          </p:nvPr>
        </p:nvSpPr>
        <p:spPr>
          <a:noFill/>
        </p:spPr>
        <p:txBody>
          <a:bodyPr/>
          <a:lstStyle/>
          <a:p>
            <a:endParaRPr lang="zh-CN" altLang="en-US"/>
          </a:p>
        </p:txBody>
      </p:sp>
      <p:sp>
        <p:nvSpPr>
          <p:cNvPr id="59395" name="灯片编号占位符 3"/>
          <p:cNvSpPr>
            <a:spLocks noGrp="1"/>
          </p:cNvSpPr>
          <p:nvPr>
            <p:ph type="sldNum" sz="quarter" idx="5"/>
          </p:nvPr>
        </p:nvSpPr>
        <p:spPr>
          <a:noFill/>
          <a:ln>
            <a:miter lim="800000"/>
            <a:headEnd/>
            <a:tailEnd/>
          </a:ln>
        </p:spPr>
        <p:txBody>
          <a:bodyPr/>
          <a:lstStyle/>
          <a:p>
            <a:fld id="{63E0E11E-85E2-4867-A605-6234F628407D}" type="slidenum">
              <a:rPr lang="zh-CN" altLang="en-US" smtClean="0">
                <a:solidFill>
                  <a:srgbClr val="000000"/>
                </a:solidFill>
              </a:rPr>
              <a:pPr/>
              <a:t>23</a:t>
            </a:fld>
            <a:endParaRPr lang="en-US" altLang="zh-CN">
              <a:solidFill>
                <a:srgbClr val="000000"/>
              </a:solidFill>
            </a:endParaRPr>
          </a:p>
        </p:txBody>
      </p:sp>
    </p:spTree>
    <p:extLst>
      <p:ext uri="{BB962C8B-B14F-4D97-AF65-F5344CB8AC3E}">
        <p14:creationId xmlns:p14="http://schemas.microsoft.com/office/powerpoint/2010/main" val="32212722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xfrm>
            <a:off x="381000" y="685800"/>
            <a:ext cx="6096000" cy="3429000"/>
          </a:xfrm>
        </p:spPr>
      </p:sp>
      <p:sp>
        <p:nvSpPr>
          <p:cNvPr id="59394" name="备注占位符 2"/>
          <p:cNvSpPr>
            <a:spLocks noGrp="1"/>
          </p:cNvSpPr>
          <p:nvPr>
            <p:ph type="body" idx="1"/>
          </p:nvPr>
        </p:nvSpPr>
        <p:spPr>
          <a:noFill/>
        </p:spPr>
        <p:txBody>
          <a:bodyPr/>
          <a:lstStyle/>
          <a:p>
            <a:endParaRPr lang="zh-CN" altLang="en-US"/>
          </a:p>
        </p:txBody>
      </p:sp>
      <p:sp>
        <p:nvSpPr>
          <p:cNvPr id="59395" name="灯片编号占位符 3"/>
          <p:cNvSpPr>
            <a:spLocks noGrp="1"/>
          </p:cNvSpPr>
          <p:nvPr>
            <p:ph type="sldNum" sz="quarter" idx="5"/>
          </p:nvPr>
        </p:nvSpPr>
        <p:spPr>
          <a:noFill/>
          <a:ln>
            <a:miter lim="800000"/>
            <a:headEnd/>
            <a:tailEnd/>
          </a:ln>
        </p:spPr>
        <p:txBody>
          <a:bodyPr/>
          <a:lstStyle/>
          <a:p>
            <a:fld id="{63E0E11E-85E2-4867-A605-6234F628407D}" type="slidenum">
              <a:rPr lang="zh-CN" altLang="en-US" smtClean="0">
                <a:solidFill>
                  <a:srgbClr val="000000"/>
                </a:solidFill>
              </a:rPr>
              <a:pPr/>
              <a:t>24</a:t>
            </a:fld>
            <a:endParaRPr lang="en-US" altLang="zh-CN">
              <a:solidFill>
                <a:srgbClr val="000000"/>
              </a:solidFill>
            </a:endParaRPr>
          </a:p>
        </p:txBody>
      </p:sp>
    </p:spTree>
    <p:extLst>
      <p:ext uri="{BB962C8B-B14F-4D97-AF65-F5344CB8AC3E}">
        <p14:creationId xmlns:p14="http://schemas.microsoft.com/office/powerpoint/2010/main" val="6117416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p:nvPr>
        </p:nvSpPr>
        <p:spPr>
          <a:xfrm>
            <a:off x="381000" y="685800"/>
            <a:ext cx="6096000" cy="3429000"/>
          </a:xfrm>
        </p:spPr>
      </p:sp>
      <p:sp>
        <p:nvSpPr>
          <p:cNvPr id="61442" name="备注占位符 2"/>
          <p:cNvSpPr>
            <a:spLocks noGrp="1"/>
          </p:cNvSpPr>
          <p:nvPr>
            <p:ph type="body" idx="1"/>
          </p:nvPr>
        </p:nvSpPr>
        <p:spPr>
          <a:noFill/>
        </p:spPr>
        <p:txBody>
          <a:bodyPr/>
          <a:lstStyle/>
          <a:p>
            <a:endParaRPr lang="zh-CN" altLang="en-US"/>
          </a:p>
        </p:txBody>
      </p:sp>
      <p:sp>
        <p:nvSpPr>
          <p:cNvPr id="61443" name="灯片编号占位符 3"/>
          <p:cNvSpPr>
            <a:spLocks noGrp="1"/>
          </p:cNvSpPr>
          <p:nvPr>
            <p:ph type="sldNum" sz="quarter" idx="5"/>
          </p:nvPr>
        </p:nvSpPr>
        <p:spPr>
          <a:noFill/>
          <a:ln>
            <a:miter lim="800000"/>
            <a:headEnd/>
            <a:tailEnd/>
          </a:ln>
        </p:spPr>
        <p:txBody>
          <a:bodyPr/>
          <a:lstStyle/>
          <a:p>
            <a:fld id="{A3F19B31-32B7-4921-ACAB-901D6A5367CF}" type="slidenum">
              <a:rPr lang="en-US" altLang="zh-CN" smtClean="0"/>
              <a:pPr/>
              <a:t>25</a:t>
            </a:fld>
            <a:endParaRPr lang="en-US" altLang="zh-CN"/>
          </a:p>
        </p:txBody>
      </p:sp>
    </p:spTree>
    <p:extLst>
      <p:ext uri="{BB962C8B-B14F-4D97-AF65-F5344CB8AC3E}">
        <p14:creationId xmlns:p14="http://schemas.microsoft.com/office/powerpoint/2010/main" val="20764136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a:xfrm>
            <a:off x="381000" y="685800"/>
            <a:ext cx="6096000" cy="3429000"/>
          </a:xfrm>
        </p:spPr>
      </p:sp>
      <p:sp>
        <p:nvSpPr>
          <p:cNvPr id="63490" name="备注占位符 2"/>
          <p:cNvSpPr>
            <a:spLocks noGrp="1"/>
          </p:cNvSpPr>
          <p:nvPr>
            <p:ph type="body" idx="1"/>
          </p:nvPr>
        </p:nvSpPr>
        <p:spPr>
          <a:noFill/>
        </p:spPr>
        <p:txBody>
          <a:bodyPr/>
          <a:lstStyle/>
          <a:p>
            <a:endParaRPr lang="zh-CN" altLang="en-US"/>
          </a:p>
        </p:txBody>
      </p:sp>
      <p:sp>
        <p:nvSpPr>
          <p:cNvPr id="63491" name="灯片编号占位符 3"/>
          <p:cNvSpPr>
            <a:spLocks noGrp="1"/>
          </p:cNvSpPr>
          <p:nvPr>
            <p:ph type="sldNum" sz="quarter" idx="5"/>
          </p:nvPr>
        </p:nvSpPr>
        <p:spPr>
          <a:noFill/>
          <a:ln>
            <a:miter lim="800000"/>
            <a:headEnd/>
            <a:tailEnd/>
          </a:ln>
        </p:spPr>
        <p:txBody>
          <a:bodyPr/>
          <a:lstStyle/>
          <a:p>
            <a:fld id="{0B2E1F05-ECDC-48F3-A502-85FC23588FDC}" type="slidenum">
              <a:rPr lang="zh-CN" altLang="en-US" smtClean="0">
                <a:solidFill>
                  <a:srgbClr val="000000"/>
                </a:solidFill>
              </a:rPr>
              <a:pPr/>
              <a:t>26</a:t>
            </a:fld>
            <a:endParaRPr lang="en-US" altLang="zh-CN">
              <a:solidFill>
                <a:srgbClr val="000000"/>
              </a:solidFill>
            </a:endParaRPr>
          </a:p>
        </p:txBody>
      </p:sp>
    </p:spTree>
    <p:extLst>
      <p:ext uri="{BB962C8B-B14F-4D97-AF65-F5344CB8AC3E}">
        <p14:creationId xmlns:p14="http://schemas.microsoft.com/office/powerpoint/2010/main" val="13851861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幻灯片图像占位符 1"/>
          <p:cNvSpPr>
            <a:spLocks noGrp="1" noRot="1" noChangeAspect="1" noTextEdit="1"/>
          </p:cNvSpPr>
          <p:nvPr>
            <p:ph type="sldImg"/>
          </p:nvPr>
        </p:nvSpPr>
        <p:spPr>
          <a:xfrm>
            <a:off x="381000" y="685800"/>
            <a:ext cx="6096000" cy="3429000"/>
          </a:xfrm>
        </p:spPr>
      </p:sp>
      <p:sp>
        <p:nvSpPr>
          <p:cNvPr id="162819" name="备注占位符 2"/>
          <p:cNvSpPr>
            <a:spLocks noGrp="1"/>
          </p:cNvSpPr>
          <p:nvPr>
            <p:ph type="body" idx="1"/>
          </p:nvPr>
        </p:nvSpPr>
        <p:spPr>
          <a:noFill/>
        </p:spPr>
        <p:txBody>
          <a:bodyPr/>
          <a:lstStyle/>
          <a:p>
            <a:endParaRPr lang="zh-CN" altLang="en-US"/>
          </a:p>
        </p:txBody>
      </p:sp>
      <p:sp>
        <p:nvSpPr>
          <p:cNvPr id="16282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946B9FD8-86E9-437A-808D-939282125F9C}" type="slidenum">
              <a:rPr lang="zh-CN" altLang="en-US" sz="1200">
                <a:solidFill>
                  <a:srgbClr val="000000"/>
                </a:solidFill>
              </a:rPr>
              <a:pPr algn="r" eaLnBrk="0" hangingPunct="0">
                <a:buFont typeface="Arial" pitchFamily="34" charset="0"/>
                <a:buNone/>
              </a:pPr>
              <a:t>27</a:t>
            </a:fld>
            <a:endParaRPr lang="en-US" altLang="zh-CN" sz="1200">
              <a:solidFill>
                <a:srgbClr val="000000"/>
              </a:solidFill>
            </a:endParaRPr>
          </a:p>
        </p:txBody>
      </p:sp>
    </p:spTree>
    <p:extLst>
      <p:ext uri="{BB962C8B-B14F-4D97-AF65-F5344CB8AC3E}">
        <p14:creationId xmlns:p14="http://schemas.microsoft.com/office/powerpoint/2010/main" val="19646629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a:xfrm>
            <a:off x="381000" y="685800"/>
            <a:ext cx="6096000" cy="3429000"/>
          </a:xfrm>
        </p:spPr>
      </p:sp>
      <p:sp>
        <p:nvSpPr>
          <p:cNvPr id="65538" name="备注占位符 2"/>
          <p:cNvSpPr>
            <a:spLocks noGrp="1"/>
          </p:cNvSpPr>
          <p:nvPr>
            <p:ph type="body" idx="1"/>
          </p:nvPr>
        </p:nvSpPr>
        <p:spPr>
          <a:noFill/>
        </p:spPr>
        <p:txBody>
          <a:bodyPr/>
          <a:lstStyle/>
          <a:p>
            <a:endParaRPr lang="zh-CN" altLang="en-US"/>
          </a:p>
        </p:txBody>
      </p:sp>
      <p:sp>
        <p:nvSpPr>
          <p:cNvPr id="65539" name="灯片编号占位符 3"/>
          <p:cNvSpPr>
            <a:spLocks noGrp="1"/>
          </p:cNvSpPr>
          <p:nvPr>
            <p:ph type="sldNum" sz="quarter" idx="5"/>
          </p:nvPr>
        </p:nvSpPr>
        <p:spPr>
          <a:noFill/>
          <a:ln>
            <a:miter lim="800000"/>
            <a:headEnd/>
            <a:tailEnd/>
          </a:ln>
        </p:spPr>
        <p:txBody>
          <a:bodyPr/>
          <a:lstStyle/>
          <a:p>
            <a:fld id="{E7CD9456-B059-436B-A0C7-CF6CC67929AB}" type="slidenum">
              <a:rPr lang="zh-CN" altLang="en-US" smtClean="0">
                <a:solidFill>
                  <a:srgbClr val="000000"/>
                </a:solidFill>
              </a:rPr>
              <a:pPr/>
              <a:t>28</a:t>
            </a:fld>
            <a:endParaRPr lang="en-US" altLang="zh-CN">
              <a:solidFill>
                <a:srgbClr val="000000"/>
              </a:solidFill>
            </a:endParaRPr>
          </a:p>
        </p:txBody>
      </p:sp>
    </p:spTree>
    <p:extLst>
      <p:ext uri="{BB962C8B-B14F-4D97-AF65-F5344CB8AC3E}">
        <p14:creationId xmlns:p14="http://schemas.microsoft.com/office/powerpoint/2010/main" val="18849111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幻灯片图像占位符 1"/>
          <p:cNvSpPr>
            <a:spLocks noGrp="1" noRot="1" noChangeAspect="1" noTextEdit="1"/>
          </p:cNvSpPr>
          <p:nvPr>
            <p:ph type="sldImg"/>
          </p:nvPr>
        </p:nvSpPr>
        <p:spPr>
          <a:xfrm>
            <a:off x="381000" y="685800"/>
            <a:ext cx="6096000" cy="3429000"/>
          </a:xfrm>
        </p:spPr>
      </p:sp>
      <p:sp>
        <p:nvSpPr>
          <p:cNvPr id="157699" name="备注占位符 2"/>
          <p:cNvSpPr>
            <a:spLocks noGrp="1"/>
          </p:cNvSpPr>
          <p:nvPr>
            <p:ph type="body" idx="1"/>
          </p:nvPr>
        </p:nvSpPr>
        <p:spPr>
          <a:noFill/>
        </p:spPr>
        <p:txBody>
          <a:bodyPr/>
          <a:lstStyle/>
          <a:p>
            <a:endParaRPr lang="zh-CN" altLang="en-US"/>
          </a:p>
        </p:txBody>
      </p:sp>
      <p:sp>
        <p:nvSpPr>
          <p:cNvPr id="15770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4C01A929-1312-4974-8E8B-7EB60EED566B}" type="slidenum">
              <a:rPr lang="zh-CN" altLang="en-US" sz="1200">
                <a:solidFill>
                  <a:srgbClr val="000000"/>
                </a:solidFill>
              </a:rPr>
              <a:pPr algn="r" eaLnBrk="0" hangingPunct="0">
                <a:buFont typeface="Arial" pitchFamily="34" charset="0"/>
                <a:buNone/>
              </a:pPr>
              <a:t>29</a:t>
            </a:fld>
            <a:endParaRPr lang="en-US" altLang="zh-CN" sz="1200">
              <a:solidFill>
                <a:srgbClr val="000000"/>
              </a:solidFill>
            </a:endParaRPr>
          </a:p>
        </p:txBody>
      </p:sp>
    </p:spTree>
    <p:extLst>
      <p:ext uri="{BB962C8B-B14F-4D97-AF65-F5344CB8AC3E}">
        <p14:creationId xmlns:p14="http://schemas.microsoft.com/office/powerpoint/2010/main" val="3865294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a:xfrm>
            <a:off x="381000" y="685800"/>
            <a:ext cx="6096000" cy="3429000"/>
          </a:xfrm>
        </p:spPr>
      </p:sp>
      <p:sp>
        <p:nvSpPr>
          <p:cNvPr id="26626" name="备注占位符 2"/>
          <p:cNvSpPr>
            <a:spLocks noGrp="1"/>
          </p:cNvSpPr>
          <p:nvPr>
            <p:ph type="body" idx="1"/>
          </p:nvPr>
        </p:nvSpPr>
        <p:spPr>
          <a:noFill/>
        </p:spPr>
        <p:txBody>
          <a:bodyPr/>
          <a:lstStyle/>
          <a:p>
            <a:endParaRPr lang="zh-CN" altLang="en-US"/>
          </a:p>
        </p:txBody>
      </p:sp>
      <p:sp>
        <p:nvSpPr>
          <p:cNvPr id="26627" name="灯片编号占位符 3"/>
          <p:cNvSpPr>
            <a:spLocks noGrp="1"/>
          </p:cNvSpPr>
          <p:nvPr>
            <p:ph type="sldNum" sz="quarter" idx="5"/>
          </p:nvPr>
        </p:nvSpPr>
        <p:spPr>
          <a:noFill/>
          <a:ln>
            <a:miter lim="800000"/>
            <a:headEnd/>
            <a:tailEnd/>
          </a:ln>
        </p:spPr>
        <p:txBody>
          <a:bodyPr/>
          <a:lstStyle/>
          <a:p>
            <a:fld id="{932B52E7-D311-4BBA-A247-B2D2D576BA74}" type="slidenum">
              <a:rPr lang="zh-CN" altLang="en-US" smtClean="0">
                <a:solidFill>
                  <a:srgbClr val="000000"/>
                </a:solidFill>
              </a:rPr>
              <a:pPr/>
              <a:t>3</a:t>
            </a:fld>
            <a:endParaRPr lang="en-US" altLang="zh-CN">
              <a:solidFill>
                <a:srgbClr val="000000"/>
              </a:solidFill>
            </a:endParaRPr>
          </a:p>
        </p:txBody>
      </p:sp>
    </p:spTree>
    <p:extLst>
      <p:ext uri="{BB962C8B-B14F-4D97-AF65-F5344CB8AC3E}">
        <p14:creationId xmlns:p14="http://schemas.microsoft.com/office/powerpoint/2010/main" val="13408722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幻灯片图像占位符 1"/>
          <p:cNvSpPr>
            <a:spLocks noGrp="1" noRot="1" noChangeAspect="1" noTextEdit="1"/>
          </p:cNvSpPr>
          <p:nvPr>
            <p:ph type="sldImg"/>
          </p:nvPr>
        </p:nvSpPr>
        <p:spPr>
          <a:xfrm>
            <a:off x="381000" y="685800"/>
            <a:ext cx="6096000" cy="3429000"/>
          </a:xfrm>
        </p:spPr>
      </p:sp>
      <p:sp>
        <p:nvSpPr>
          <p:cNvPr id="160771" name="备注占位符 2"/>
          <p:cNvSpPr>
            <a:spLocks noGrp="1"/>
          </p:cNvSpPr>
          <p:nvPr>
            <p:ph type="body" idx="1"/>
          </p:nvPr>
        </p:nvSpPr>
        <p:spPr>
          <a:noFill/>
        </p:spPr>
        <p:txBody>
          <a:bodyPr/>
          <a:lstStyle/>
          <a:p>
            <a:endParaRPr lang="zh-CN" altLang="en-US"/>
          </a:p>
        </p:txBody>
      </p:sp>
      <p:sp>
        <p:nvSpPr>
          <p:cNvPr id="160772"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F8F9551F-9673-43F8-8BC2-D219B8B968A2}" type="slidenum">
              <a:rPr lang="zh-CN" altLang="en-US" sz="1200">
                <a:solidFill>
                  <a:srgbClr val="000000"/>
                </a:solidFill>
              </a:rPr>
              <a:pPr algn="r" eaLnBrk="0" hangingPunct="0">
                <a:buFont typeface="Arial" pitchFamily="34" charset="0"/>
                <a:buNone/>
              </a:pPr>
              <a:t>30</a:t>
            </a:fld>
            <a:endParaRPr lang="en-US" altLang="zh-CN" sz="1200">
              <a:solidFill>
                <a:srgbClr val="000000"/>
              </a:solidFill>
            </a:endParaRPr>
          </a:p>
        </p:txBody>
      </p:sp>
    </p:spTree>
    <p:extLst>
      <p:ext uri="{BB962C8B-B14F-4D97-AF65-F5344CB8AC3E}">
        <p14:creationId xmlns:p14="http://schemas.microsoft.com/office/powerpoint/2010/main" val="32276036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幻灯片图像占位符 1"/>
          <p:cNvSpPr>
            <a:spLocks noGrp="1" noRot="1" noChangeAspect="1" noTextEdit="1"/>
          </p:cNvSpPr>
          <p:nvPr>
            <p:ph type="sldImg"/>
          </p:nvPr>
        </p:nvSpPr>
        <p:spPr>
          <a:xfrm>
            <a:off x="381000" y="685800"/>
            <a:ext cx="6096000" cy="3429000"/>
          </a:xfrm>
        </p:spPr>
      </p:sp>
      <p:sp>
        <p:nvSpPr>
          <p:cNvPr id="162819" name="备注占位符 2"/>
          <p:cNvSpPr>
            <a:spLocks noGrp="1"/>
          </p:cNvSpPr>
          <p:nvPr>
            <p:ph type="body" idx="1"/>
          </p:nvPr>
        </p:nvSpPr>
        <p:spPr>
          <a:noFill/>
        </p:spPr>
        <p:txBody>
          <a:bodyPr/>
          <a:lstStyle/>
          <a:p>
            <a:endParaRPr lang="zh-CN" altLang="en-US"/>
          </a:p>
        </p:txBody>
      </p:sp>
      <p:sp>
        <p:nvSpPr>
          <p:cNvPr id="162820"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946B9FD8-86E9-437A-808D-939282125F9C}" type="slidenum">
              <a:rPr lang="zh-CN" altLang="en-US" sz="1200">
                <a:solidFill>
                  <a:srgbClr val="000000"/>
                </a:solidFill>
              </a:rPr>
              <a:pPr algn="r" eaLnBrk="0" hangingPunct="0">
                <a:buFont typeface="Arial" pitchFamily="34" charset="0"/>
                <a:buNone/>
              </a:pPr>
              <a:t>31</a:t>
            </a:fld>
            <a:endParaRPr lang="en-US" altLang="zh-CN" sz="1200">
              <a:solidFill>
                <a:srgbClr val="000000"/>
              </a:solidFill>
            </a:endParaRPr>
          </a:p>
        </p:txBody>
      </p:sp>
    </p:spTree>
    <p:extLst>
      <p:ext uri="{BB962C8B-B14F-4D97-AF65-F5344CB8AC3E}">
        <p14:creationId xmlns:p14="http://schemas.microsoft.com/office/powerpoint/2010/main" val="36012392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a:xfrm>
            <a:off x="381000" y="685800"/>
            <a:ext cx="6096000" cy="3429000"/>
          </a:xfrm>
        </p:spPr>
      </p:sp>
      <p:sp>
        <p:nvSpPr>
          <p:cNvPr id="67586" name="备注占位符 2"/>
          <p:cNvSpPr>
            <a:spLocks noGrp="1"/>
          </p:cNvSpPr>
          <p:nvPr>
            <p:ph type="body" idx="1"/>
          </p:nvPr>
        </p:nvSpPr>
        <p:spPr>
          <a:noFill/>
        </p:spPr>
        <p:txBody>
          <a:bodyPr/>
          <a:lstStyle/>
          <a:p>
            <a:endParaRPr lang="zh-CN" altLang="en-US"/>
          </a:p>
        </p:txBody>
      </p:sp>
      <p:sp>
        <p:nvSpPr>
          <p:cNvPr id="67587" name="灯片编号占位符 3"/>
          <p:cNvSpPr>
            <a:spLocks noGrp="1"/>
          </p:cNvSpPr>
          <p:nvPr>
            <p:ph type="sldNum" sz="quarter" idx="5"/>
          </p:nvPr>
        </p:nvSpPr>
        <p:spPr>
          <a:noFill/>
          <a:ln>
            <a:miter lim="800000"/>
            <a:headEnd/>
            <a:tailEnd/>
          </a:ln>
        </p:spPr>
        <p:txBody>
          <a:bodyPr/>
          <a:lstStyle/>
          <a:p>
            <a:fld id="{092FD7E6-E602-4BB9-A670-FB4DA22FDA20}" type="slidenum">
              <a:rPr lang="en-US" altLang="zh-CN" smtClean="0"/>
              <a:pPr/>
              <a:t>32</a:t>
            </a:fld>
            <a:endParaRPr lang="en-US" altLang="zh-CN"/>
          </a:p>
        </p:txBody>
      </p:sp>
    </p:spTree>
    <p:extLst>
      <p:ext uri="{BB962C8B-B14F-4D97-AF65-F5344CB8AC3E}">
        <p14:creationId xmlns:p14="http://schemas.microsoft.com/office/powerpoint/2010/main" val="20324295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幻灯片图像占位符 1"/>
          <p:cNvSpPr>
            <a:spLocks noGrp="1" noRot="1" noChangeAspect="1" noTextEdit="1"/>
          </p:cNvSpPr>
          <p:nvPr>
            <p:ph type="sldImg"/>
          </p:nvPr>
        </p:nvSpPr>
        <p:spPr>
          <a:xfrm>
            <a:off x="381000" y="685800"/>
            <a:ext cx="6096000" cy="3429000"/>
          </a:xfrm>
        </p:spPr>
      </p:sp>
      <p:sp>
        <p:nvSpPr>
          <p:cNvPr id="166915" name="备注占位符 2"/>
          <p:cNvSpPr>
            <a:spLocks noGrp="1"/>
          </p:cNvSpPr>
          <p:nvPr>
            <p:ph type="body" idx="1"/>
          </p:nvPr>
        </p:nvSpPr>
        <p:spPr>
          <a:noFill/>
        </p:spPr>
        <p:txBody>
          <a:bodyPr/>
          <a:lstStyle/>
          <a:p>
            <a:endParaRPr lang="zh-CN" altLang="en-US"/>
          </a:p>
        </p:txBody>
      </p:sp>
      <p:sp>
        <p:nvSpPr>
          <p:cNvPr id="166916"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2561A448-7137-4BD9-A046-92A532E8BE34}" type="slidenum">
              <a:rPr lang="en-US" altLang="zh-CN" sz="1200"/>
              <a:pPr algn="r" eaLnBrk="0" hangingPunct="0">
                <a:buFont typeface="Arial" pitchFamily="34" charset="0"/>
                <a:buNone/>
              </a:pPr>
              <a:t>33</a:t>
            </a:fld>
            <a:endParaRPr lang="en-US" altLang="zh-CN" sz="1200"/>
          </a:p>
        </p:txBody>
      </p:sp>
    </p:spTree>
    <p:extLst>
      <p:ext uri="{BB962C8B-B14F-4D97-AF65-F5344CB8AC3E}">
        <p14:creationId xmlns:p14="http://schemas.microsoft.com/office/powerpoint/2010/main" val="21510225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幻灯片图像占位符 1"/>
          <p:cNvSpPr>
            <a:spLocks noGrp="1" noRot="1" noChangeAspect="1" noTextEdit="1"/>
          </p:cNvSpPr>
          <p:nvPr>
            <p:ph type="sldImg"/>
          </p:nvPr>
        </p:nvSpPr>
        <p:spPr>
          <a:xfrm>
            <a:off x="381000" y="685800"/>
            <a:ext cx="6096000" cy="3429000"/>
          </a:xfrm>
        </p:spPr>
      </p:sp>
      <p:sp>
        <p:nvSpPr>
          <p:cNvPr id="166915" name="备注占位符 2"/>
          <p:cNvSpPr>
            <a:spLocks noGrp="1"/>
          </p:cNvSpPr>
          <p:nvPr>
            <p:ph type="body" idx="1"/>
          </p:nvPr>
        </p:nvSpPr>
        <p:spPr>
          <a:noFill/>
        </p:spPr>
        <p:txBody>
          <a:bodyPr/>
          <a:lstStyle/>
          <a:p>
            <a:endParaRPr lang="zh-CN" altLang="en-US"/>
          </a:p>
        </p:txBody>
      </p:sp>
      <p:sp>
        <p:nvSpPr>
          <p:cNvPr id="166916"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2561A448-7137-4BD9-A046-92A532E8BE34}" type="slidenum">
              <a:rPr lang="en-US" altLang="zh-CN" sz="1200"/>
              <a:pPr algn="r" eaLnBrk="0" hangingPunct="0">
                <a:buFont typeface="Arial" pitchFamily="34" charset="0"/>
                <a:buNone/>
              </a:pPr>
              <a:t>34</a:t>
            </a:fld>
            <a:endParaRPr lang="en-US" altLang="zh-CN" sz="1200"/>
          </a:p>
        </p:txBody>
      </p:sp>
    </p:spTree>
    <p:extLst>
      <p:ext uri="{BB962C8B-B14F-4D97-AF65-F5344CB8AC3E}">
        <p14:creationId xmlns:p14="http://schemas.microsoft.com/office/powerpoint/2010/main" val="17531407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幻灯片图像占位符 1"/>
          <p:cNvSpPr>
            <a:spLocks noGrp="1" noRot="1" noChangeAspect="1" noTextEdit="1"/>
          </p:cNvSpPr>
          <p:nvPr>
            <p:ph type="sldImg"/>
          </p:nvPr>
        </p:nvSpPr>
        <p:spPr>
          <a:xfrm>
            <a:off x="381000" y="685800"/>
            <a:ext cx="6096000" cy="3429000"/>
          </a:xfrm>
        </p:spPr>
      </p:sp>
      <p:sp>
        <p:nvSpPr>
          <p:cNvPr id="166915" name="备注占位符 2"/>
          <p:cNvSpPr>
            <a:spLocks noGrp="1"/>
          </p:cNvSpPr>
          <p:nvPr>
            <p:ph type="body" idx="1"/>
          </p:nvPr>
        </p:nvSpPr>
        <p:spPr>
          <a:noFill/>
        </p:spPr>
        <p:txBody>
          <a:bodyPr/>
          <a:lstStyle/>
          <a:p>
            <a:endParaRPr lang="zh-CN" altLang="en-US"/>
          </a:p>
        </p:txBody>
      </p:sp>
      <p:sp>
        <p:nvSpPr>
          <p:cNvPr id="166916"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2561A448-7137-4BD9-A046-92A532E8BE34}" type="slidenum">
              <a:rPr lang="en-US" altLang="zh-CN" sz="1200"/>
              <a:pPr algn="r" eaLnBrk="0" hangingPunct="0">
                <a:buFont typeface="Arial" pitchFamily="34" charset="0"/>
                <a:buNone/>
              </a:pPr>
              <a:t>35</a:t>
            </a:fld>
            <a:endParaRPr lang="en-US" altLang="zh-CN" sz="1200"/>
          </a:p>
        </p:txBody>
      </p:sp>
    </p:spTree>
    <p:extLst>
      <p:ext uri="{BB962C8B-B14F-4D97-AF65-F5344CB8AC3E}">
        <p14:creationId xmlns:p14="http://schemas.microsoft.com/office/powerpoint/2010/main" val="37434558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幻灯片图像占位符 1"/>
          <p:cNvSpPr>
            <a:spLocks noGrp="1" noRot="1" noChangeAspect="1" noTextEdit="1"/>
          </p:cNvSpPr>
          <p:nvPr>
            <p:ph type="sldImg"/>
          </p:nvPr>
        </p:nvSpPr>
        <p:spPr>
          <a:xfrm>
            <a:off x="381000" y="685800"/>
            <a:ext cx="6096000" cy="3429000"/>
          </a:xfrm>
        </p:spPr>
      </p:sp>
      <p:sp>
        <p:nvSpPr>
          <p:cNvPr id="166915" name="备注占位符 2"/>
          <p:cNvSpPr>
            <a:spLocks noGrp="1"/>
          </p:cNvSpPr>
          <p:nvPr>
            <p:ph type="body" idx="1"/>
          </p:nvPr>
        </p:nvSpPr>
        <p:spPr>
          <a:noFill/>
        </p:spPr>
        <p:txBody>
          <a:bodyPr/>
          <a:lstStyle/>
          <a:p>
            <a:endParaRPr lang="zh-CN" altLang="en-US"/>
          </a:p>
        </p:txBody>
      </p:sp>
      <p:sp>
        <p:nvSpPr>
          <p:cNvPr id="166916"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2561A448-7137-4BD9-A046-92A532E8BE34}" type="slidenum">
              <a:rPr lang="en-US" altLang="zh-CN" sz="1200"/>
              <a:pPr algn="r" eaLnBrk="0" hangingPunct="0">
                <a:buFont typeface="Arial" pitchFamily="34" charset="0"/>
                <a:buNone/>
              </a:pPr>
              <a:t>36</a:t>
            </a:fld>
            <a:endParaRPr lang="en-US" altLang="zh-CN" sz="1200"/>
          </a:p>
        </p:txBody>
      </p:sp>
    </p:spTree>
    <p:extLst>
      <p:ext uri="{BB962C8B-B14F-4D97-AF65-F5344CB8AC3E}">
        <p14:creationId xmlns:p14="http://schemas.microsoft.com/office/powerpoint/2010/main" val="21849839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幻灯片图像占位符 1"/>
          <p:cNvSpPr>
            <a:spLocks noGrp="1" noRot="1" noChangeAspect="1" noTextEdit="1"/>
          </p:cNvSpPr>
          <p:nvPr>
            <p:ph type="sldImg"/>
          </p:nvPr>
        </p:nvSpPr>
        <p:spPr>
          <a:xfrm>
            <a:off x="381000" y="685800"/>
            <a:ext cx="6096000" cy="3429000"/>
          </a:xfrm>
        </p:spPr>
      </p:sp>
      <p:sp>
        <p:nvSpPr>
          <p:cNvPr id="166915" name="备注占位符 2"/>
          <p:cNvSpPr>
            <a:spLocks noGrp="1"/>
          </p:cNvSpPr>
          <p:nvPr>
            <p:ph type="body" idx="1"/>
          </p:nvPr>
        </p:nvSpPr>
        <p:spPr>
          <a:noFill/>
        </p:spPr>
        <p:txBody>
          <a:bodyPr/>
          <a:lstStyle/>
          <a:p>
            <a:endParaRPr lang="zh-CN" altLang="en-US"/>
          </a:p>
        </p:txBody>
      </p:sp>
      <p:sp>
        <p:nvSpPr>
          <p:cNvPr id="166916"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2561A448-7137-4BD9-A046-92A532E8BE34}" type="slidenum">
              <a:rPr lang="en-US" altLang="zh-CN" sz="1200"/>
              <a:pPr algn="r" eaLnBrk="0" hangingPunct="0">
                <a:buFont typeface="Arial" pitchFamily="34" charset="0"/>
                <a:buNone/>
              </a:pPr>
              <a:t>37</a:t>
            </a:fld>
            <a:endParaRPr lang="en-US" altLang="zh-CN" sz="1200"/>
          </a:p>
        </p:txBody>
      </p:sp>
    </p:spTree>
    <p:extLst>
      <p:ext uri="{BB962C8B-B14F-4D97-AF65-F5344CB8AC3E}">
        <p14:creationId xmlns:p14="http://schemas.microsoft.com/office/powerpoint/2010/main" val="39463765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38</a:t>
            </a:fld>
            <a:endParaRPr lang="en-US" altLang="zh-CN">
              <a:solidFill>
                <a:srgbClr val="000000"/>
              </a:solidFill>
            </a:endParaRPr>
          </a:p>
        </p:txBody>
      </p:sp>
    </p:spTree>
    <p:extLst>
      <p:ext uri="{BB962C8B-B14F-4D97-AF65-F5344CB8AC3E}">
        <p14:creationId xmlns:p14="http://schemas.microsoft.com/office/powerpoint/2010/main" val="40481133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39</a:t>
            </a:fld>
            <a:endParaRPr lang="en-US" altLang="zh-CN">
              <a:solidFill>
                <a:srgbClr val="000000"/>
              </a:solidFill>
            </a:endParaRPr>
          </a:p>
        </p:txBody>
      </p:sp>
    </p:spTree>
    <p:extLst>
      <p:ext uri="{BB962C8B-B14F-4D97-AF65-F5344CB8AC3E}">
        <p14:creationId xmlns:p14="http://schemas.microsoft.com/office/powerpoint/2010/main" val="281445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a:xfrm>
            <a:off x="381000" y="685800"/>
            <a:ext cx="6096000" cy="3429000"/>
          </a:xfrm>
        </p:spPr>
      </p:sp>
      <p:sp>
        <p:nvSpPr>
          <p:cNvPr id="28674" name="备注占位符 2"/>
          <p:cNvSpPr>
            <a:spLocks noGrp="1"/>
          </p:cNvSpPr>
          <p:nvPr>
            <p:ph type="body" idx="1"/>
          </p:nvPr>
        </p:nvSpPr>
        <p:spPr>
          <a:noFill/>
        </p:spPr>
        <p:txBody>
          <a:bodyPr/>
          <a:lstStyle/>
          <a:p>
            <a:endParaRPr lang="zh-CN" altLang="en-US"/>
          </a:p>
        </p:txBody>
      </p:sp>
      <p:sp>
        <p:nvSpPr>
          <p:cNvPr id="28675" name="灯片编号占位符 3"/>
          <p:cNvSpPr>
            <a:spLocks noGrp="1"/>
          </p:cNvSpPr>
          <p:nvPr>
            <p:ph type="sldNum" sz="quarter" idx="5"/>
          </p:nvPr>
        </p:nvSpPr>
        <p:spPr>
          <a:noFill/>
          <a:ln>
            <a:miter lim="800000"/>
            <a:headEnd/>
            <a:tailEnd/>
          </a:ln>
        </p:spPr>
        <p:txBody>
          <a:bodyPr/>
          <a:lstStyle/>
          <a:p>
            <a:fld id="{0493E1DF-E6A1-475E-A020-2823AD5DD080}" type="slidenum">
              <a:rPr lang="zh-CN" altLang="en-US" smtClean="0">
                <a:solidFill>
                  <a:srgbClr val="000000"/>
                </a:solidFill>
              </a:rPr>
              <a:pPr/>
              <a:t>4</a:t>
            </a:fld>
            <a:endParaRPr lang="en-US" altLang="zh-CN">
              <a:solidFill>
                <a:srgbClr val="000000"/>
              </a:solidFill>
            </a:endParaRPr>
          </a:p>
        </p:txBody>
      </p:sp>
    </p:spTree>
    <p:extLst>
      <p:ext uri="{BB962C8B-B14F-4D97-AF65-F5344CB8AC3E}">
        <p14:creationId xmlns:p14="http://schemas.microsoft.com/office/powerpoint/2010/main" val="13638267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40</a:t>
            </a:fld>
            <a:endParaRPr lang="en-US" altLang="zh-CN">
              <a:solidFill>
                <a:srgbClr val="000000"/>
              </a:solidFill>
            </a:endParaRPr>
          </a:p>
        </p:txBody>
      </p:sp>
    </p:spTree>
    <p:extLst>
      <p:ext uri="{BB962C8B-B14F-4D97-AF65-F5344CB8AC3E}">
        <p14:creationId xmlns:p14="http://schemas.microsoft.com/office/powerpoint/2010/main" val="22083369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41</a:t>
            </a:fld>
            <a:endParaRPr lang="en-US" altLang="zh-CN">
              <a:solidFill>
                <a:srgbClr val="000000"/>
              </a:solidFill>
            </a:endParaRPr>
          </a:p>
        </p:txBody>
      </p:sp>
    </p:spTree>
    <p:extLst>
      <p:ext uri="{BB962C8B-B14F-4D97-AF65-F5344CB8AC3E}">
        <p14:creationId xmlns:p14="http://schemas.microsoft.com/office/powerpoint/2010/main" val="316724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42</a:t>
            </a:fld>
            <a:endParaRPr lang="en-US" altLang="zh-CN">
              <a:solidFill>
                <a:srgbClr val="000000"/>
              </a:solidFill>
            </a:endParaRPr>
          </a:p>
        </p:txBody>
      </p:sp>
    </p:spTree>
    <p:extLst>
      <p:ext uri="{BB962C8B-B14F-4D97-AF65-F5344CB8AC3E}">
        <p14:creationId xmlns:p14="http://schemas.microsoft.com/office/powerpoint/2010/main" val="39422460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43</a:t>
            </a:fld>
            <a:endParaRPr lang="en-US" altLang="zh-CN">
              <a:solidFill>
                <a:srgbClr val="000000"/>
              </a:solidFill>
            </a:endParaRPr>
          </a:p>
        </p:txBody>
      </p:sp>
    </p:spTree>
    <p:extLst>
      <p:ext uri="{BB962C8B-B14F-4D97-AF65-F5344CB8AC3E}">
        <p14:creationId xmlns:p14="http://schemas.microsoft.com/office/powerpoint/2010/main" val="22073565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44</a:t>
            </a:fld>
            <a:endParaRPr lang="en-US" altLang="zh-CN">
              <a:solidFill>
                <a:srgbClr val="000000"/>
              </a:solidFill>
            </a:endParaRPr>
          </a:p>
        </p:txBody>
      </p:sp>
    </p:spTree>
    <p:extLst>
      <p:ext uri="{BB962C8B-B14F-4D97-AF65-F5344CB8AC3E}">
        <p14:creationId xmlns:p14="http://schemas.microsoft.com/office/powerpoint/2010/main" val="9700752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45</a:t>
            </a:fld>
            <a:endParaRPr lang="en-US" altLang="zh-CN">
              <a:solidFill>
                <a:srgbClr val="000000"/>
              </a:solidFill>
            </a:endParaRPr>
          </a:p>
        </p:txBody>
      </p:sp>
    </p:spTree>
    <p:extLst>
      <p:ext uri="{BB962C8B-B14F-4D97-AF65-F5344CB8AC3E}">
        <p14:creationId xmlns:p14="http://schemas.microsoft.com/office/powerpoint/2010/main" val="7332998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headEnd/>
            <a:tailEnd/>
          </a:ln>
        </p:spPr>
        <p:txBody>
          <a:bodyPr/>
          <a:lstStyle/>
          <a:p>
            <a:fld id="{D9D7556B-0D79-4BCC-B28B-291784BB53B4}" type="slidenum">
              <a:rPr lang="zh-CN" altLang="en-US" smtClean="0">
                <a:solidFill>
                  <a:srgbClr val="000000"/>
                </a:solidFill>
              </a:rPr>
              <a:pPr/>
              <a:t>46</a:t>
            </a:fld>
            <a:endParaRPr lang="en-US" altLang="zh-CN">
              <a:solidFill>
                <a:srgbClr val="000000"/>
              </a:solidFill>
            </a:endParaRPr>
          </a:p>
        </p:txBody>
      </p:sp>
    </p:spTree>
    <p:extLst>
      <p:ext uri="{BB962C8B-B14F-4D97-AF65-F5344CB8AC3E}">
        <p14:creationId xmlns:p14="http://schemas.microsoft.com/office/powerpoint/2010/main" val="13060828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幻灯片图像占位符 1"/>
          <p:cNvSpPr>
            <a:spLocks noGrp="1" noRot="1" noChangeAspect="1"/>
          </p:cNvSpPr>
          <p:nvPr>
            <p:ph type="sldImg"/>
          </p:nvPr>
        </p:nvSpPr>
        <p:spPr>
          <a:xfrm>
            <a:off x="381000" y="685800"/>
            <a:ext cx="6096000" cy="3429000"/>
          </a:xfrm>
        </p:spPr>
      </p:sp>
      <p:sp>
        <p:nvSpPr>
          <p:cNvPr id="145410" name="备注占位符 2"/>
          <p:cNvSpPr>
            <a:spLocks noGrp="1"/>
          </p:cNvSpPr>
          <p:nvPr>
            <p:ph type="body" idx="1"/>
          </p:nvPr>
        </p:nvSpPr>
        <p:spPr>
          <a:noFill/>
        </p:spPr>
        <p:txBody>
          <a:bodyPr/>
          <a:lstStyle/>
          <a:p>
            <a:endParaRPr lang="zh-CN" altLang="en-US"/>
          </a:p>
        </p:txBody>
      </p:sp>
      <p:sp>
        <p:nvSpPr>
          <p:cNvPr id="145411" name="灯片编号占位符 3"/>
          <p:cNvSpPr>
            <a:spLocks noGrp="1"/>
          </p:cNvSpPr>
          <p:nvPr>
            <p:ph type="sldNum" sz="quarter" idx="5"/>
          </p:nvPr>
        </p:nvSpPr>
        <p:spPr>
          <a:noFill/>
          <a:ln>
            <a:miter lim="800000"/>
            <a:headEnd/>
            <a:tailEnd/>
          </a:ln>
        </p:spPr>
        <p:txBody>
          <a:bodyPr/>
          <a:lstStyle/>
          <a:p>
            <a:fld id="{A2FE03E2-B9F2-48EE-A32F-93D78A95C08A}" type="slidenum">
              <a:rPr lang="zh-CN" altLang="en-US" smtClean="0">
                <a:solidFill>
                  <a:srgbClr val="000000"/>
                </a:solidFill>
              </a:rPr>
              <a:pPr/>
              <a:t>47</a:t>
            </a:fld>
            <a:endParaRPr lang="en-US" altLang="zh-CN">
              <a:solidFill>
                <a:srgbClr val="000000"/>
              </a:solidFill>
            </a:endParaRPr>
          </a:p>
        </p:txBody>
      </p:sp>
    </p:spTree>
    <p:extLst>
      <p:ext uri="{BB962C8B-B14F-4D97-AF65-F5344CB8AC3E}">
        <p14:creationId xmlns:p14="http://schemas.microsoft.com/office/powerpoint/2010/main" val="1501032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a:xfrm>
            <a:off x="381000" y="685800"/>
            <a:ext cx="6096000" cy="3429000"/>
          </a:xfrm>
        </p:spPr>
      </p:sp>
      <p:sp>
        <p:nvSpPr>
          <p:cNvPr id="30722" name="备注占位符 2"/>
          <p:cNvSpPr>
            <a:spLocks noGrp="1"/>
          </p:cNvSpPr>
          <p:nvPr>
            <p:ph type="body" idx="1"/>
          </p:nvPr>
        </p:nvSpPr>
        <p:spPr>
          <a:noFill/>
        </p:spPr>
        <p:txBody>
          <a:bodyPr/>
          <a:lstStyle/>
          <a:p>
            <a:endParaRPr lang="zh-CN" altLang="en-US"/>
          </a:p>
        </p:txBody>
      </p:sp>
      <p:sp>
        <p:nvSpPr>
          <p:cNvPr id="30723" name="灯片编号占位符 3"/>
          <p:cNvSpPr>
            <a:spLocks noGrp="1"/>
          </p:cNvSpPr>
          <p:nvPr>
            <p:ph type="sldNum" sz="quarter" idx="5"/>
          </p:nvPr>
        </p:nvSpPr>
        <p:spPr>
          <a:noFill/>
          <a:ln>
            <a:miter lim="800000"/>
            <a:headEnd/>
            <a:tailEnd/>
          </a:ln>
        </p:spPr>
        <p:txBody>
          <a:bodyPr/>
          <a:lstStyle/>
          <a:p>
            <a:fld id="{094216DD-D0B5-4ABF-A4FF-197C8016BA05}" type="slidenum">
              <a:rPr lang="zh-CN" altLang="en-US" smtClean="0">
                <a:solidFill>
                  <a:srgbClr val="000000"/>
                </a:solidFill>
              </a:rPr>
              <a:pPr/>
              <a:t>5</a:t>
            </a:fld>
            <a:endParaRPr lang="en-US" altLang="zh-CN">
              <a:solidFill>
                <a:srgbClr val="000000"/>
              </a:solidFill>
            </a:endParaRPr>
          </a:p>
        </p:txBody>
      </p:sp>
    </p:spTree>
    <p:extLst>
      <p:ext uri="{BB962C8B-B14F-4D97-AF65-F5344CB8AC3E}">
        <p14:creationId xmlns:p14="http://schemas.microsoft.com/office/powerpoint/2010/main" val="2212637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a:xfrm>
            <a:off x="381000" y="685800"/>
            <a:ext cx="6096000" cy="3429000"/>
          </a:xfrm>
        </p:spPr>
      </p:sp>
      <p:sp>
        <p:nvSpPr>
          <p:cNvPr id="32770" name="备注占位符 2"/>
          <p:cNvSpPr>
            <a:spLocks noGrp="1"/>
          </p:cNvSpPr>
          <p:nvPr>
            <p:ph type="body" idx="1"/>
          </p:nvPr>
        </p:nvSpPr>
        <p:spPr>
          <a:noFill/>
        </p:spPr>
        <p:txBody>
          <a:bodyPr/>
          <a:lstStyle/>
          <a:p>
            <a:endParaRPr lang="zh-CN" altLang="en-US"/>
          </a:p>
        </p:txBody>
      </p:sp>
      <p:sp>
        <p:nvSpPr>
          <p:cNvPr id="32771" name="灯片编号占位符 3"/>
          <p:cNvSpPr>
            <a:spLocks noGrp="1"/>
          </p:cNvSpPr>
          <p:nvPr>
            <p:ph type="sldNum" sz="quarter" idx="5"/>
          </p:nvPr>
        </p:nvSpPr>
        <p:spPr>
          <a:noFill/>
          <a:ln>
            <a:miter lim="800000"/>
            <a:headEnd/>
            <a:tailEnd/>
          </a:ln>
        </p:spPr>
        <p:txBody>
          <a:bodyPr/>
          <a:lstStyle/>
          <a:p>
            <a:fld id="{B59D0122-1DBA-4C95-925B-C0AFCABEFE5A}" type="slidenum">
              <a:rPr lang="en-US" altLang="zh-CN" smtClean="0"/>
              <a:pPr/>
              <a:t>6</a:t>
            </a:fld>
            <a:endParaRPr lang="en-US" altLang="zh-CN"/>
          </a:p>
        </p:txBody>
      </p:sp>
    </p:spTree>
    <p:extLst>
      <p:ext uri="{BB962C8B-B14F-4D97-AF65-F5344CB8AC3E}">
        <p14:creationId xmlns:p14="http://schemas.microsoft.com/office/powerpoint/2010/main" val="2604067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a:xfrm>
            <a:off x="381000" y="685800"/>
            <a:ext cx="6096000" cy="3429000"/>
          </a:xfrm>
        </p:spPr>
      </p:sp>
      <p:sp>
        <p:nvSpPr>
          <p:cNvPr id="34818" name="备注占位符 2"/>
          <p:cNvSpPr>
            <a:spLocks noGrp="1"/>
          </p:cNvSpPr>
          <p:nvPr>
            <p:ph type="body" idx="1"/>
          </p:nvPr>
        </p:nvSpPr>
        <p:spPr>
          <a:noFill/>
        </p:spPr>
        <p:txBody>
          <a:bodyPr/>
          <a:lstStyle/>
          <a:p>
            <a:endParaRPr lang="zh-CN" altLang="en-US"/>
          </a:p>
        </p:txBody>
      </p:sp>
      <p:sp>
        <p:nvSpPr>
          <p:cNvPr id="34819" name="灯片编号占位符 3"/>
          <p:cNvSpPr>
            <a:spLocks noGrp="1"/>
          </p:cNvSpPr>
          <p:nvPr>
            <p:ph type="sldNum" sz="quarter" idx="5"/>
          </p:nvPr>
        </p:nvSpPr>
        <p:spPr>
          <a:noFill/>
          <a:ln>
            <a:miter lim="800000"/>
            <a:headEnd/>
            <a:tailEnd/>
          </a:ln>
        </p:spPr>
        <p:txBody>
          <a:bodyPr/>
          <a:lstStyle/>
          <a:p>
            <a:fld id="{7A38FFDA-84D7-4976-BEC2-BFDCD65A3894}" type="slidenum">
              <a:rPr lang="zh-CN" altLang="en-US" smtClean="0">
                <a:solidFill>
                  <a:srgbClr val="000000"/>
                </a:solidFill>
              </a:rPr>
              <a:pPr/>
              <a:t>7</a:t>
            </a:fld>
            <a:endParaRPr lang="en-US" altLang="zh-CN">
              <a:solidFill>
                <a:srgbClr val="000000"/>
              </a:solidFill>
            </a:endParaRPr>
          </a:p>
        </p:txBody>
      </p:sp>
    </p:spTree>
    <p:extLst>
      <p:ext uri="{BB962C8B-B14F-4D97-AF65-F5344CB8AC3E}">
        <p14:creationId xmlns:p14="http://schemas.microsoft.com/office/powerpoint/2010/main" val="30343139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a:xfrm>
            <a:off x="381000" y="685800"/>
            <a:ext cx="6096000" cy="3429000"/>
          </a:xfrm>
        </p:spPr>
      </p:sp>
      <p:sp>
        <p:nvSpPr>
          <p:cNvPr id="36866" name="备注占位符 2"/>
          <p:cNvSpPr>
            <a:spLocks noGrp="1"/>
          </p:cNvSpPr>
          <p:nvPr>
            <p:ph type="body" idx="1"/>
          </p:nvPr>
        </p:nvSpPr>
        <p:spPr>
          <a:noFill/>
        </p:spPr>
        <p:txBody>
          <a:bodyPr/>
          <a:lstStyle/>
          <a:p>
            <a:endParaRPr lang="zh-CN" altLang="en-US"/>
          </a:p>
        </p:txBody>
      </p:sp>
      <p:sp>
        <p:nvSpPr>
          <p:cNvPr id="36867" name="灯片编号占位符 3"/>
          <p:cNvSpPr>
            <a:spLocks noGrp="1"/>
          </p:cNvSpPr>
          <p:nvPr>
            <p:ph type="sldNum" sz="quarter" idx="5"/>
          </p:nvPr>
        </p:nvSpPr>
        <p:spPr>
          <a:noFill/>
          <a:ln>
            <a:miter lim="800000"/>
            <a:headEnd/>
            <a:tailEnd/>
          </a:ln>
        </p:spPr>
        <p:txBody>
          <a:bodyPr/>
          <a:lstStyle/>
          <a:p>
            <a:fld id="{3973BC58-B95E-4452-B5F8-60297AB0B93A}" type="slidenum">
              <a:rPr lang="zh-CN" altLang="en-US" smtClean="0">
                <a:solidFill>
                  <a:srgbClr val="000000"/>
                </a:solidFill>
              </a:rPr>
              <a:pPr/>
              <a:t>8</a:t>
            </a:fld>
            <a:endParaRPr lang="en-US" altLang="zh-CN">
              <a:solidFill>
                <a:srgbClr val="000000"/>
              </a:solidFill>
            </a:endParaRPr>
          </a:p>
        </p:txBody>
      </p:sp>
    </p:spTree>
    <p:extLst>
      <p:ext uri="{BB962C8B-B14F-4D97-AF65-F5344CB8AC3E}">
        <p14:creationId xmlns:p14="http://schemas.microsoft.com/office/powerpoint/2010/main" val="22902218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a:xfrm>
            <a:off x="381000" y="685800"/>
            <a:ext cx="6096000" cy="3429000"/>
          </a:xfrm>
        </p:spPr>
      </p:sp>
      <p:sp>
        <p:nvSpPr>
          <p:cNvPr id="38914" name="备注占位符 2"/>
          <p:cNvSpPr>
            <a:spLocks noGrp="1"/>
          </p:cNvSpPr>
          <p:nvPr>
            <p:ph type="body" idx="1"/>
          </p:nvPr>
        </p:nvSpPr>
        <p:spPr>
          <a:noFill/>
        </p:spPr>
        <p:txBody>
          <a:bodyPr/>
          <a:lstStyle/>
          <a:p>
            <a:endParaRPr lang="zh-CN" altLang="en-US"/>
          </a:p>
        </p:txBody>
      </p:sp>
      <p:sp>
        <p:nvSpPr>
          <p:cNvPr id="38915" name="灯片编号占位符 3"/>
          <p:cNvSpPr>
            <a:spLocks noGrp="1"/>
          </p:cNvSpPr>
          <p:nvPr>
            <p:ph type="sldNum" sz="quarter" idx="5"/>
          </p:nvPr>
        </p:nvSpPr>
        <p:spPr>
          <a:noFill/>
          <a:ln>
            <a:miter lim="800000"/>
            <a:headEnd/>
            <a:tailEnd/>
          </a:ln>
        </p:spPr>
        <p:txBody>
          <a:bodyPr/>
          <a:lstStyle/>
          <a:p>
            <a:fld id="{7F3B4A37-F491-4F9D-B007-D5128DFE90EA}" type="slidenum">
              <a:rPr lang="zh-CN" altLang="en-US" smtClean="0">
                <a:solidFill>
                  <a:srgbClr val="000000"/>
                </a:solidFill>
              </a:rPr>
              <a:pPr/>
              <a:t>9</a:t>
            </a:fld>
            <a:endParaRPr lang="en-US" altLang="zh-CN">
              <a:solidFill>
                <a:srgbClr val="000000"/>
              </a:solidFill>
            </a:endParaRPr>
          </a:p>
        </p:txBody>
      </p:sp>
    </p:spTree>
    <p:extLst>
      <p:ext uri="{BB962C8B-B14F-4D97-AF65-F5344CB8AC3E}">
        <p14:creationId xmlns:p14="http://schemas.microsoft.com/office/powerpoint/2010/main" val="808889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Picture 2" descr="PPECLOGO-eff-0-1"/>
          <p:cNvPicPr>
            <a:picLocks noChangeAspect="1" noChangeArrowheads="1"/>
          </p:cNvPicPr>
          <p:nvPr/>
        </p:nvPicPr>
        <p:blipFill>
          <a:blip r:embed="rId2" cstate="print"/>
          <a:srcRect/>
          <a:stretch>
            <a:fillRect/>
          </a:stretch>
        </p:blipFill>
        <p:spPr bwMode="auto">
          <a:xfrm>
            <a:off x="4146550" y="2886075"/>
            <a:ext cx="1060450" cy="800100"/>
          </a:xfrm>
          <a:prstGeom prst="rect">
            <a:avLst/>
          </a:prstGeom>
          <a:noFill/>
          <a:ln w="9525">
            <a:noFill/>
            <a:miter lim="800000"/>
            <a:headEnd/>
            <a:tailEnd/>
          </a:ln>
        </p:spPr>
      </p:pic>
      <p:pic>
        <p:nvPicPr>
          <p:cNvPr id="3" name="Picture 3" descr="PPECLOGO-eff-0-2"/>
          <p:cNvPicPr>
            <a:picLocks noChangeAspect="1" noChangeArrowheads="1"/>
          </p:cNvPicPr>
          <p:nvPr/>
        </p:nvPicPr>
        <p:blipFill>
          <a:blip r:embed="rId3" cstate="print"/>
          <a:srcRect/>
          <a:stretch>
            <a:fillRect/>
          </a:stretch>
        </p:blipFill>
        <p:spPr bwMode="auto">
          <a:xfrm>
            <a:off x="8431213" y="2757488"/>
            <a:ext cx="1095375" cy="839787"/>
          </a:xfrm>
          <a:prstGeom prst="rect">
            <a:avLst/>
          </a:prstGeom>
          <a:noFill/>
          <a:ln w="9525">
            <a:noFill/>
            <a:miter lim="800000"/>
            <a:headEnd/>
            <a:tailEnd/>
          </a:ln>
        </p:spPr>
      </p:pic>
      <p:pic>
        <p:nvPicPr>
          <p:cNvPr id="4" name="Picture 4" descr="PPECLOGO-eff-0-3"/>
          <p:cNvPicPr>
            <a:picLocks noChangeAspect="1" noChangeArrowheads="1"/>
          </p:cNvPicPr>
          <p:nvPr/>
        </p:nvPicPr>
        <p:blipFill>
          <a:blip r:embed="rId4" cstate="print"/>
          <a:srcRect/>
          <a:stretch>
            <a:fillRect/>
          </a:stretch>
        </p:blipFill>
        <p:spPr bwMode="auto">
          <a:xfrm>
            <a:off x="1039813" y="1447800"/>
            <a:ext cx="3014662" cy="2376488"/>
          </a:xfrm>
          <a:prstGeom prst="rect">
            <a:avLst/>
          </a:prstGeom>
          <a:noFill/>
          <a:ln w="9525">
            <a:noFill/>
            <a:miter lim="800000"/>
            <a:headEnd/>
            <a:tailEnd/>
          </a:ln>
        </p:spPr>
      </p:pic>
      <p:pic>
        <p:nvPicPr>
          <p:cNvPr id="5" name="Picture 5" descr="PPECLOGO-eff-0-1"/>
          <p:cNvPicPr>
            <a:picLocks noChangeAspect="1" noChangeArrowheads="1"/>
          </p:cNvPicPr>
          <p:nvPr/>
        </p:nvPicPr>
        <p:blipFill>
          <a:blip r:embed="rId5" cstate="print"/>
          <a:srcRect/>
          <a:stretch>
            <a:fillRect/>
          </a:stretch>
        </p:blipFill>
        <p:spPr bwMode="auto">
          <a:xfrm>
            <a:off x="4467225" y="3770313"/>
            <a:ext cx="523875" cy="396875"/>
          </a:xfrm>
          <a:prstGeom prst="rect">
            <a:avLst/>
          </a:prstGeom>
          <a:noFill/>
          <a:ln w="9525">
            <a:noFill/>
            <a:miter lim="800000"/>
            <a:headEnd/>
            <a:tailEnd/>
          </a:ln>
        </p:spPr>
      </p:pic>
      <p:pic>
        <p:nvPicPr>
          <p:cNvPr id="6" name="Picture 6" descr="PPECLOGO-eff-0-1"/>
          <p:cNvPicPr>
            <a:picLocks noChangeAspect="1" noChangeArrowheads="1"/>
          </p:cNvPicPr>
          <p:nvPr/>
        </p:nvPicPr>
        <p:blipFill>
          <a:blip r:embed="rId6" cstate="print"/>
          <a:srcRect/>
          <a:stretch>
            <a:fillRect/>
          </a:stretch>
        </p:blipFill>
        <p:spPr bwMode="auto">
          <a:xfrm>
            <a:off x="7377113" y="2903538"/>
            <a:ext cx="400050" cy="303212"/>
          </a:xfrm>
          <a:prstGeom prst="rect">
            <a:avLst/>
          </a:prstGeom>
          <a:noFill/>
          <a:ln w="9525">
            <a:noFill/>
            <a:miter lim="800000"/>
            <a:headEnd/>
            <a:tailEnd/>
          </a:ln>
        </p:spPr>
      </p:pic>
      <p:pic>
        <p:nvPicPr>
          <p:cNvPr id="7" name="Picture 8" descr="PPECLOGO-eff-0-2"/>
          <p:cNvPicPr>
            <a:picLocks noChangeAspect="1" noChangeArrowheads="1"/>
          </p:cNvPicPr>
          <p:nvPr/>
        </p:nvPicPr>
        <p:blipFill>
          <a:blip r:embed="rId7" cstate="print"/>
          <a:srcRect/>
          <a:stretch>
            <a:fillRect/>
          </a:stretch>
        </p:blipFill>
        <p:spPr bwMode="auto">
          <a:xfrm>
            <a:off x="5278438" y="2574925"/>
            <a:ext cx="981075" cy="750888"/>
          </a:xfrm>
          <a:prstGeom prst="rect">
            <a:avLst/>
          </a:prstGeom>
          <a:noFill/>
          <a:ln w="9525">
            <a:noFill/>
            <a:miter lim="800000"/>
            <a:headEnd/>
            <a:tailEnd/>
          </a:ln>
        </p:spPr>
      </p:pic>
      <p:pic>
        <p:nvPicPr>
          <p:cNvPr id="8" name="Picture 9" descr="PPECLOGO-eff-5-4"/>
          <p:cNvPicPr>
            <a:picLocks noChangeAspect="1" noChangeArrowheads="1"/>
          </p:cNvPicPr>
          <p:nvPr/>
        </p:nvPicPr>
        <p:blipFill>
          <a:blip r:embed="rId8" cstate="print"/>
          <a:srcRect/>
          <a:stretch>
            <a:fillRect/>
          </a:stretch>
        </p:blipFill>
        <p:spPr bwMode="auto">
          <a:xfrm>
            <a:off x="3262313" y="3206750"/>
            <a:ext cx="1477962" cy="1123950"/>
          </a:xfrm>
          <a:prstGeom prst="rect">
            <a:avLst/>
          </a:prstGeom>
          <a:noFill/>
          <a:ln w="9525">
            <a:noFill/>
            <a:miter lim="800000"/>
            <a:headEnd/>
            <a:tailEnd/>
          </a:ln>
        </p:spPr>
      </p:pic>
      <p:pic>
        <p:nvPicPr>
          <p:cNvPr id="9" name="Picture 10" descr="PPECLOGO-eff-5-2"/>
          <p:cNvPicPr>
            <a:picLocks noChangeAspect="1" noChangeArrowheads="1"/>
          </p:cNvPicPr>
          <p:nvPr/>
        </p:nvPicPr>
        <p:blipFill>
          <a:blip r:embed="rId9" cstate="print"/>
          <a:srcRect/>
          <a:stretch>
            <a:fillRect/>
          </a:stretch>
        </p:blipFill>
        <p:spPr bwMode="auto">
          <a:xfrm>
            <a:off x="5353050" y="3446463"/>
            <a:ext cx="1833563" cy="1435100"/>
          </a:xfrm>
          <a:prstGeom prst="rect">
            <a:avLst/>
          </a:prstGeom>
          <a:noFill/>
          <a:ln w="9525">
            <a:noFill/>
            <a:miter lim="800000"/>
            <a:headEnd/>
            <a:tailEnd/>
          </a:ln>
        </p:spPr>
      </p:pic>
      <p:pic>
        <p:nvPicPr>
          <p:cNvPr id="10" name="Picture 11" descr="PPECLOGO-eff-5-4"/>
          <p:cNvPicPr>
            <a:picLocks noChangeAspect="1" noChangeArrowheads="1"/>
          </p:cNvPicPr>
          <p:nvPr/>
        </p:nvPicPr>
        <p:blipFill>
          <a:blip r:embed="rId10" cstate="print"/>
          <a:srcRect/>
          <a:stretch>
            <a:fillRect/>
          </a:stretch>
        </p:blipFill>
        <p:spPr bwMode="auto">
          <a:xfrm>
            <a:off x="9885363" y="2725738"/>
            <a:ext cx="1117600" cy="850900"/>
          </a:xfrm>
          <a:prstGeom prst="rect">
            <a:avLst/>
          </a:prstGeom>
          <a:noFill/>
          <a:ln w="9525">
            <a:noFill/>
            <a:miter lim="800000"/>
            <a:headEnd/>
            <a:tailEnd/>
          </a:ln>
        </p:spPr>
      </p:pic>
      <p:pic>
        <p:nvPicPr>
          <p:cNvPr id="11" name="Picture 12" descr="PPECLOGO-eff-0-1"/>
          <p:cNvPicPr>
            <a:picLocks noChangeAspect="1" noChangeArrowheads="1"/>
          </p:cNvPicPr>
          <p:nvPr/>
        </p:nvPicPr>
        <p:blipFill>
          <a:blip r:embed="rId11" cstate="print"/>
          <a:srcRect/>
          <a:stretch>
            <a:fillRect/>
          </a:stretch>
        </p:blipFill>
        <p:spPr bwMode="auto">
          <a:xfrm>
            <a:off x="7942263" y="3624263"/>
            <a:ext cx="522287" cy="393700"/>
          </a:xfrm>
          <a:prstGeom prst="rect">
            <a:avLst/>
          </a:prstGeom>
          <a:noFill/>
          <a:ln w="9525">
            <a:noFill/>
            <a:miter lim="800000"/>
            <a:headEnd/>
            <a:tailEnd/>
          </a:ln>
        </p:spPr>
      </p:pic>
      <p:pic>
        <p:nvPicPr>
          <p:cNvPr id="12" name="Picture 13" descr="PPECLOGO-eff-0-1"/>
          <p:cNvPicPr>
            <a:picLocks noChangeAspect="1" noChangeArrowheads="1"/>
          </p:cNvPicPr>
          <p:nvPr/>
        </p:nvPicPr>
        <p:blipFill>
          <a:blip r:embed="rId11" cstate="print"/>
          <a:srcRect/>
          <a:stretch>
            <a:fillRect/>
          </a:stretch>
        </p:blipFill>
        <p:spPr bwMode="auto">
          <a:xfrm>
            <a:off x="11255375" y="2365375"/>
            <a:ext cx="522288" cy="392113"/>
          </a:xfrm>
          <a:prstGeom prst="rect">
            <a:avLst/>
          </a:prstGeom>
          <a:noFill/>
          <a:ln w="9525">
            <a:noFill/>
            <a:miter lim="800000"/>
            <a:headEnd/>
            <a:tailEnd/>
          </a:ln>
        </p:spPr>
      </p:pic>
      <p:pic>
        <p:nvPicPr>
          <p:cNvPr id="13" name="Picture 14" descr="PPECLOGO-eff2-1-2"/>
          <p:cNvPicPr>
            <a:picLocks noChangeAspect="1" noChangeArrowheads="1"/>
          </p:cNvPicPr>
          <p:nvPr/>
        </p:nvPicPr>
        <p:blipFill>
          <a:blip r:embed="rId12" cstate="print"/>
          <a:srcRect/>
          <a:stretch>
            <a:fillRect/>
          </a:stretch>
        </p:blipFill>
        <p:spPr bwMode="auto">
          <a:xfrm>
            <a:off x="2054225" y="2795588"/>
            <a:ext cx="1697038" cy="1428750"/>
          </a:xfrm>
          <a:prstGeom prst="rect">
            <a:avLst/>
          </a:prstGeom>
          <a:noFill/>
          <a:ln w="9525">
            <a:noFill/>
            <a:miter lim="800000"/>
            <a:headEnd/>
            <a:tailEnd/>
          </a:ln>
        </p:spPr>
      </p:pic>
      <p:pic>
        <p:nvPicPr>
          <p:cNvPr id="14" name="Picture 15" descr="PPECLOGO-eff2-1-3"/>
          <p:cNvPicPr>
            <a:picLocks noChangeAspect="1" noChangeArrowheads="1"/>
          </p:cNvPicPr>
          <p:nvPr/>
        </p:nvPicPr>
        <p:blipFill>
          <a:blip r:embed="rId13" cstate="print"/>
          <a:srcRect/>
          <a:stretch>
            <a:fillRect/>
          </a:stretch>
        </p:blipFill>
        <p:spPr bwMode="auto">
          <a:xfrm>
            <a:off x="3983038" y="2786063"/>
            <a:ext cx="438150" cy="365125"/>
          </a:xfrm>
          <a:prstGeom prst="rect">
            <a:avLst/>
          </a:prstGeom>
          <a:noFill/>
          <a:ln w="9525">
            <a:noFill/>
            <a:miter lim="800000"/>
            <a:headEnd/>
            <a:tailEnd/>
          </a:ln>
        </p:spPr>
      </p:pic>
      <p:pic>
        <p:nvPicPr>
          <p:cNvPr id="15" name="Picture 16" descr="PPECLOGO-eff2-1-4"/>
          <p:cNvPicPr>
            <a:picLocks noChangeAspect="1" noChangeArrowheads="1"/>
          </p:cNvPicPr>
          <p:nvPr/>
        </p:nvPicPr>
        <p:blipFill>
          <a:blip r:embed="rId14" cstate="print"/>
          <a:srcRect/>
          <a:stretch>
            <a:fillRect/>
          </a:stretch>
        </p:blipFill>
        <p:spPr bwMode="auto">
          <a:xfrm>
            <a:off x="8520113" y="3325813"/>
            <a:ext cx="703262" cy="585787"/>
          </a:xfrm>
          <a:prstGeom prst="rect">
            <a:avLst/>
          </a:prstGeom>
          <a:noFill/>
          <a:ln w="9525">
            <a:noFill/>
            <a:miter lim="800000"/>
            <a:headEnd/>
            <a:tailEnd/>
          </a:ln>
        </p:spPr>
      </p:pic>
      <p:pic>
        <p:nvPicPr>
          <p:cNvPr id="16" name="Picture 17" descr="PPECLOGO-eff2-1-3"/>
          <p:cNvPicPr>
            <a:picLocks noChangeAspect="1" noChangeArrowheads="1"/>
          </p:cNvPicPr>
          <p:nvPr/>
        </p:nvPicPr>
        <p:blipFill>
          <a:blip r:embed="rId13" cstate="print"/>
          <a:srcRect/>
          <a:stretch>
            <a:fillRect/>
          </a:stretch>
        </p:blipFill>
        <p:spPr bwMode="auto">
          <a:xfrm>
            <a:off x="9239250" y="2909888"/>
            <a:ext cx="360363" cy="301625"/>
          </a:xfrm>
          <a:prstGeom prst="rect">
            <a:avLst/>
          </a:prstGeom>
          <a:noFill/>
          <a:ln w="9525">
            <a:noFill/>
            <a:miter lim="800000"/>
            <a:headEnd/>
            <a:tailEnd/>
          </a:ln>
        </p:spPr>
      </p:pic>
      <p:pic>
        <p:nvPicPr>
          <p:cNvPr id="17" name="Picture 18" descr="PPECLOGO-eff2-1-3"/>
          <p:cNvPicPr>
            <a:picLocks noChangeAspect="1" noChangeArrowheads="1"/>
          </p:cNvPicPr>
          <p:nvPr/>
        </p:nvPicPr>
        <p:blipFill>
          <a:blip r:embed="rId13" cstate="print"/>
          <a:srcRect/>
          <a:stretch>
            <a:fillRect/>
          </a:stretch>
        </p:blipFill>
        <p:spPr bwMode="auto">
          <a:xfrm>
            <a:off x="9745663" y="3446463"/>
            <a:ext cx="280987" cy="2365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0"/>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3"/>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6"/>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7"/>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2"/>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1"/>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2"/>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9"/>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8"/>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4"/>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8"/>
                                        </p:tgtEl>
                                      </p:cBhvr>
                                    </p:animEffect>
                                    <p:set>
                                      <p:cBhvr>
                                        <p:cTn id="62" dur="1" fill="hold">
                                          <p:stCondLst>
                                            <p:cond delay="499"/>
                                          </p:stCondLst>
                                        </p:cTn>
                                        <p:tgtEl>
                                          <p:spTgt spid="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9"/>
                                        </p:tgtEl>
                                      </p:cBhvr>
                                    </p:animEffect>
                                    <p:set>
                                      <p:cBhvr>
                                        <p:cTn id="65" dur="1" fill="hold">
                                          <p:stCondLst>
                                            <p:cond delay="499"/>
                                          </p:stCondLst>
                                        </p:cTn>
                                        <p:tgtEl>
                                          <p:spTgt spid="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1"/>
                                        </p:tgtEl>
                                      </p:cBhvr>
                                    </p:animEffect>
                                    <p:set>
                                      <p:cBhvr>
                                        <p:cTn id="68" dur="1" fill="hold">
                                          <p:stCondLst>
                                            <p:cond delay="499"/>
                                          </p:stCondLst>
                                        </p:cTn>
                                        <p:tgtEl>
                                          <p:spTgt spid="1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
                                        </p:tgtEl>
                                      </p:cBhvr>
                                    </p:animEffect>
                                    <p:set>
                                      <p:cBhvr>
                                        <p:cTn id="71" dur="1" fill="hold">
                                          <p:stCondLst>
                                            <p:cond delay="499"/>
                                          </p:stCondLst>
                                        </p:cTn>
                                        <p:tgtEl>
                                          <p:spTgt spid="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7"/>
                                        </p:tgtEl>
                                      </p:cBhvr>
                                    </p:animEffect>
                                    <p:set>
                                      <p:cBhvr>
                                        <p:cTn id="74" dur="1" fill="hold">
                                          <p:stCondLst>
                                            <p:cond delay="499"/>
                                          </p:stCondLst>
                                        </p:cTn>
                                        <p:tgtEl>
                                          <p:spTgt spid="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3"/>
                                        </p:tgtEl>
                                      </p:cBhvr>
                                    </p:animEffect>
                                    <p:set>
                                      <p:cBhvr>
                                        <p:cTn id="77" dur="1" fill="hold">
                                          <p:stCondLst>
                                            <p:cond delay="499"/>
                                          </p:stCondLst>
                                        </p:cTn>
                                        <p:tgtEl>
                                          <p:spTgt spid="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0"/>
                                        </p:tgtEl>
                                      </p:cBhvr>
                                    </p:animEffect>
                                    <p:set>
                                      <p:cBhvr>
                                        <p:cTn id="80" dur="1" fill="hold">
                                          <p:stCondLst>
                                            <p:cond delay="499"/>
                                          </p:stCondLst>
                                        </p:cTn>
                                        <p:tgtEl>
                                          <p:spTgt spid="1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2"/>
                                        </p:tgtEl>
                                      </p:cBhvr>
                                    </p:animEffect>
                                    <p:set>
                                      <p:cBhvr>
                                        <p:cTn id="83" dur="1" fill="hold">
                                          <p:stCondLst>
                                            <p:cond delay="499"/>
                                          </p:stCondLst>
                                        </p:cTn>
                                        <p:tgtEl>
                                          <p:spTgt spid="1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4"/>
                                        </p:tgtEl>
                                      </p:cBhvr>
                                    </p:animEffect>
                                    <p:set>
                                      <p:cBhvr>
                                        <p:cTn id="86" dur="1" fill="hold">
                                          <p:stCondLst>
                                            <p:cond delay="499"/>
                                          </p:stCondLst>
                                        </p:cTn>
                                        <p:tgtEl>
                                          <p:spTgt spid="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2"/>
                                        </p:tgtEl>
                                      </p:cBhvr>
                                    </p:animEffect>
                                    <p:set>
                                      <p:cBhvr>
                                        <p:cTn id="89" dur="1" fill="hold">
                                          <p:stCondLst>
                                            <p:cond delay="499"/>
                                          </p:stCondLst>
                                        </p:cTn>
                                        <p:tgtEl>
                                          <p:spTgt spid="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6"/>
                                        </p:tgtEl>
                                      </p:cBhvr>
                                    </p:animEffect>
                                    <p:set>
                                      <p:cBhvr>
                                        <p:cTn id="92" dur="1" fill="hold">
                                          <p:stCondLst>
                                            <p:cond delay="499"/>
                                          </p:stCondLst>
                                        </p:cTn>
                                        <p:tgtEl>
                                          <p:spTgt spid="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fade">
                                      <p:cBhvr>
                                        <p:cTn id="95" dur="100"/>
                                        <p:tgtEl>
                                          <p:spTgt spid="13"/>
                                        </p:tgtEl>
                                      </p:cBhvr>
                                    </p:animEffect>
                                  </p:childTnLst>
                                </p:cTn>
                              </p:par>
                              <p:par>
                                <p:cTn id="96" presetID="10" presetClass="entr" presetSubtype="0" fill="hold" nodeType="withEffect">
                                  <p:stCondLst>
                                    <p:cond delay="60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100"/>
                                        <p:tgtEl>
                                          <p:spTgt spid="14"/>
                                        </p:tgtEl>
                                      </p:cBhvr>
                                    </p:animEffect>
                                  </p:childTnLst>
                                </p:cTn>
                              </p:par>
                              <p:par>
                                <p:cTn id="99" presetID="10" presetClass="entr" presetSubtype="0" fill="hold" nodeType="withEffect">
                                  <p:stCondLst>
                                    <p:cond delay="200"/>
                                  </p:stCondLst>
                                  <p:childTnLst>
                                    <p:set>
                                      <p:cBhvr>
                                        <p:cTn id="100" dur="1" fill="hold">
                                          <p:stCondLst>
                                            <p:cond delay="0"/>
                                          </p:stCondLst>
                                        </p:cTn>
                                        <p:tgtEl>
                                          <p:spTgt spid="15"/>
                                        </p:tgtEl>
                                        <p:attrNameLst>
                                          <p:attrName>style.visibility</p:attrName>
                                        </p:attrNameLst>
                                      </p:cBhvr>
                                      <p:to>
                                        <p:strVal val="visible"/>
                                      </p:to>
                                    </p:set>
                                    <p:animEffect transition="in" filter="fade">
                                      <p:cBhvr>
                                        <p:cTn id="101" dur="100"/>
                                        <p:tgtEl>
                                          <p:spTgt spid="1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
                                        <p:tgtEl>
                                          <p:spTgt spid="1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7"/>
                                        </p:tgtEl>
                                        <p:attrNameLst>
                                          <p:attrName>style.visibility</p:attrName>
                                        </p:attrNameLst>
                                      </p:cBhvr>
                                      <p:to>
                                        <p:strVal val="visible"/>
                                      </p:to>
                                    </p:set>
                                    <p:animEffect transition="in" filter="fade">
                                      <p:cBhvr>
                                        <p:cTn id="107" dur="100"/>
                                        <p:tgtEl>
                                          <p:spTgt spid="17"/>
                                        </p:tgtEl>
                                      </p:cBhvr>
                                    </p:animEffect>
                                  </p:childTnLst>
                                </p:cTn>
                              </p:par>
                              <p:par>
                                <p:cTn id="108" presetID="53" presetClass="exit" presetSubtype="0" fill="hold" nodeType="withEffect">
                                  <p:stCondLst>
                                    <p:cond delay="100"/>
                                  </p:stCondLst>
                                  <p:childTnLst>
                                    <p:anim calcmode="lin" valueType="num">
                                      <p:cBhvr>
                                        <p:cTn id="109" dur="1000"/>
                                        <p:tgtEl>
                                          <p:spTgt spid="13"/>
                                        </p:tgtEl>
                                        <p:attrNameLst>
                                          <p:attrName>ppt_w</p:attrName>
                                        </p:attrNameLst>
                                      </p:cBhvr>
                                      <p:tavLst>
                                        <p:tav tm="0">
                                          <p:val>
                                            <p:strVal val="ppt_w"/>
                                          </p:val>
                                        </p:tav>
                                        <p:tav tm="100000">
                                          <p:val>
                                            <p:fltVal val="0"/>
                                          </p:val>
                                        </p:tav>
                                      </p:tavLst>
                                    </p:anim>
                                    <p:anim calcmode="lin" valueType="num">
                                      <p:cBhvr>
                                        <p:cTn id="110" dur="1000"/>
                                        <p:tgtEl>
                                          <p:spTgt spid="13"/>
                                        </p:tgtEl>
                                        <p:attrNameLst>
                                          <p:attrName>ppt_h</p:attrName>
                                        </p:attrNameLst>
                                      </p:cBhvr>
                                      <p:tavLst>
                                        <p:tav tm="0">
                                          <p:val>
                                            <p:strVal val="ppt_h"/>
                                          </p:val>
                                        </p:tav>
                                        <p:tav tm="100000">
                                          <p:val>
                                            <p:fltVal val="0"/>
                                          </p:val>
                                        </p:tav>
                                      </p:tavLst>
                                    </p:anim>
                                    <p:animEffect transition="out" filter="fade">
                                      <p:cBhvr>
                                        <p:cTn id="111" dur="1000"/>
                                        <p:tgtEl>
                                          <p:spTgt spid="13"/>
                                        </p:tgtEl>
                                      </p:cBhvr>
                                    </p:animEffect>
                                    <p:set>
                                      <p:cBhvr>
                                        <p:cTn id="112" dur="1" fill="hold">
                                          <p:stCondLst>
                                            <p:cond delay="999"/>
                                          </p:stCondLst>
                                        </p:cTn>
                                        <p:tgtEl>
                                          <p:spTgt spid="13"/>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4"/>
                                        </p:tgtEl>
                                        <p:attrNameLst>
                                          <p:attrName>ppt_w</p:attrName>
                                        </p:attrNameLst>
                                      </p:cBhvr>
                                      <p:tavLst>
                                        <p:tav tm="0">
                                          <p:val>
                                            <p:strVal val="ppt_w"/>
                                          </p:val>
                                        </p:tav>
                                        <p:tav tm="100000">
                                          <p:val>
                                            <p:fltVal val="0"/>
                                          </p:val>
                                        </p:tav>
                                      </p:tavLst>
                                    </p:anim>
                                    <p:anim calcmode="lin" valueType="num">
                                      <p:cBhvr>
                                        <p:cTn id="115" dur="500"/>
                                        <p:tgtEl>
                                          <p:spTgt spid="14"/>
                                        </p:tgtEl>
                                        <p:attrNameLst>
                                          <p:attrName>ppt_h</p:attrName>
                                        </p:attrNameLst>
                                      </p:cBhvr>
                                      <p:tavLst>
                                        <p:tav tm="0">
                                          <p:val>
                                            <p:strVal val="ppt_h"/>
                                          </p:val>
                                        </p:tav>
                                        <p:tav tm="100000">
                                          <p:val>
                                            <p:fltVal val="0"/>
                                          </p:val>
                                        </p:tav>
                                      </p:tavLst>
                                    </p:anim>
                                    <p:animEffect transition="out" filter="fade">
                                      <p:cBhvr>
                                        <p:cTn id="116" dur="500"/>
                                        <p:tgtEl>
                                          <p:spTgt spid="14"/>
                                        </p:tgtEl>
                                      </p:cBhvr>
                                    </p:animEffect>
                                    <p:set>
                                      <p:cBhvr>
                                        <p:cTn id="117" dur="1" fill="hold">
                                          <p:stCondLst>
                                            <p:cond delay="499"/>
                                          </p:stCondLst>
                                        </p:cTn>
                                        <p:tgtEl>
                                          <p:spTgt spid="14"/>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5"/>
                                        </p:tgtEl>
                                        <p:attrNameLst>
                                          <p:attrName>ppt_w</p:attrName>
                                        </p:attrNameLst>
                                      </p:cBhvr>
                                      <p:tavLst>
                                        <p:tav tm="0">
                                          <p:val>
                                            <p:strVal val="ppt_w"/>
                                          </p:val>
                                        </p:tav>
                                        <p:tav tm="100000">
                                          <p:val>
                                            <p:fltVal val="0"/>
                                          </p:val>
                                        </p:tav>
                                      </p:tavLst>
                                    </p:anim>
                                    <p:anim calcmode="lin" valueType="num">
                                      <p:cBhvr>
                                        <p:cTn id="120" dur="500"/>
                                        <p:tgtEl>
                                          <p:spTgt spid="15"/>
                                        </p:tgtEl>
                                        <p:attrNameLst>
                                          <p:attrName>ppt_h</p:attrName>
                                        </p:attrNameLst>
                                      </p:cBhvr>
                                      <p:tavLst>
                                        <p:tav tm="0">
                                          <p:val>
                                            <p:strVal val="ppt_h"/>
                                          </p:val>
                                        </p:tav>
                                        <p:tav tm="100000">
                                          <p:val>
                                            <p:fltVal val="0"/>
                                          </p:val>
                                        </p:tav>
                                      </p:tavLst>
                                    </p:anim>
                                    <p:animEffect transition="out" filter="fade">
                                      <p:cBhvr>
                                        <p:cTn id="121" dur="500"/>
                                        <p:tgtEl>
                                          <p:spTgt spid="15"/>
                                        </p:tgtEl>
                                      </p:cBhvr>
                                    </p:animEffect>
                                    <p:set>
                                      <p:cBhvr>
                                        <p:cTn id="122" dur="1" fill="hold">
                                          <p:stCondLst>
                                            <p:cond delay="499"/>
                                          </p:stCondLst>
                                        </p:cTn>
                                        <p:tgtEl>
                                          <p:spTgt spid="15"/>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6"/>
                                        </p:tgtEl>
                                        <p:attrNameLst>
                                          <p:attrName>ppt_w</p:attrName>
                                        </p:attrNameLst>
                                      </p:cBhvr>
                                      <p:tavLst>
                                        <p:tav tm="0">
                                          <p:val>
                                            <p:strVal val="ppt_w"/>
                                          </p:val>
                                        </p:tav>
                                        <p:tav tm="100000">
                                          <p:val>
                                            <p:fltVal val="0"/>
                                          </p:val>
                                        </p:tav>
                                      </p:tavLst>
                                    </p:anim>
                                    <p:anim calcmode="lin" valueType="num">
                                      <p:cBhvr>
                                        <p:cTn id="125" dur="500"/>
                                        <p:tgtEl>
                                          <p:spTgt spid="16"/>
                                        </p:tgtEl>
                                        <p:attrNameLst>
                                          <p:attrName>ppt_h</p:attrName>
                                        </p:attrNameLst>
                                      </p:cBhvr>
                                      <p:tavLst>
                                        <p:tav tm="0">
                                          <p:val>
                                            <p:strVal val="ppt_h"/>
                                          </p:val>
                                        </p:tav>
                                        <p:tav tm="100000">
                                          <p:val>
                                            <p:fltVal val="0"/>
                                          </p:val>
                                        </p:tav>
                                      </p:tavLst>
                                    </p:anim>
                                    <p:animEffect transition="out" filter="fade">
                                      <p:cBhvr>
                                        <p:cTn id="126" dur="500"/>
                                        <p:tgtEl>
                                          <p:spTgt spid="16"/>
                                        </p:tgtEl>
                                      </p:cBhvr>
                                    </p:animEffect>
                                    <p:set>
                                      <p:cBhvr>
                                        <p:cTn id="127" dur="1" fill="hold">
                                          <p:stCondLst>
                                            <p:cond delay="499"/>
                                          </p:stCondLst>
                                        </p:cTn>
                                        <p:tgtEl>
                                          <p:spTgt spid="16"/>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7"/>
                                        </p:tgtEl>
                                        <p:attrNameLst>
                                          <p:attrName>ppt_w</p:attrName>
                                        </p:attrNameLst>
                                      </p:cBhvr>
                                      <p:tavLst>
                                        <p:tav tm="0">
                                          <p:val>
                                            <p:strVal val="ppt_w"/>
                                          </p:val>
                                        </p:tav>
                                        <p:tav tm="100000">
                                          <p:val>
                                            <p:fltVal val="0"/>
                                          </p:val>
                                        </p:tav>
                                      </p:tavLst>
                                    </p:anim>
                                    <p:anim calcmode="lin" valueType="num">
                                      <p:cBhvr>
                                        <p:cTn id="130" dur="500"/>
                                        <p:tgtEl>
                                          <p:spTgt spid="17"/>
                                        </p:tgtEl>
                                        <p:attrNameLst>
                                          <p:attrName>ppt_h</p:attrName>
                                        </p:attrNameLst>
                                      </p:cBhvr>
                                      <p:tavLst>
                                        <p:tav tm="0">
                                          <p:val>
                                            <p:strVal val="ppt_h"/>
                                          </p:val>
                                        </p:tav>
                                        <p:tav tm="100000">
                                          <p:val>
                                            <p:fltVal val="0"/>
                                          </p:val>
                                        </p:tav>
                                      </p:tavLst>
                                    </p:anim>
                                    <p:animEffect transition="out" filter="fade">
                                      <p:cBhvr>
                                        <p:cTn id="131" dur="500"/>
                                        <p:tgtEl>
                                          <p:spTgt spid="17"/>
                                        </p:tgtEl>
                                      </p:cBhvr>
                                    </p:animEffect>
                                    <p:set>
                                      <p:cBhvr>
                                        <p:cTn id="13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transition spd="slow" advClick="0" advTm="2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Freeform 5"/>
          <p:cNvSpPr>
            <a:spLocks/>
          </p:cNvSpPr>
          <p:nvPr/>
        </p:nvSpPr>
        <p:spPr bwMode="auto">
          <a:xfrm>
            <a:off x="63500" y="73025"/>
            <a:ext cx="1227138" cy="487363"/>
          </a:xfrm>
          <a:custGeom>
            <a:avLst/>
            <a:gdLst>
              <a:gd name="T0" fmla="*/ 0 w 1600"/>
              <a:gd name="T1" fmla="*/ 0 h 617"/>
              <a:gd name="T2" fmla="*/ 1429 w 1600"/>
              <a:gd name="T3" fmla="*/ 0 h 617"/>
              <a:gd name="T4" fmla="*/ 1600 w 1600"/>
              <a:gd name="T5" fmla="*/ 308 h 617"/>
              <a:gd name="T6" fmla="*/ 1429 w 1600"/>
              <a:gd name="T7" fmla="*/ 617 h 617"/>
              <a:gd name="T8" fmla="*/ 0 w 1600"/>
              <a:gd name="T9" fmla="*/ 617 h 617"/>
              <a:gd name="T10" fmla="*/ 0 w 1600"/>
              <a:gd name="T11" fmla="*/ 0 h 617"/>
            </a:gdLst>
            <a:ahLst/>
            <a:cxnLst>
              <a:cxn ang="0">
                <a:pos x="T0" y="T1"/>
              </a:cxn>
              <a:cxn ang="0">
                <a:pos x="T2" y="T3"/>
              </a:cxn>
              <a:cxn ang="0">
                <a:pos x="T4" y="T5"/>
              </a:cxn>
              <a:cxn ang="0">
                <a:pos x="T6" y="T7"/>
              </a:cxn>
              <a:cxn ang="0">
                <a:pos x="T8" y="T9"/>
              </a:cxn>
              <a:cxn ang="0">
                <a:pos x="T10" y="T11"/>
              </a:cxn>
            </a:cxnLst>
            <a:rect l="0" t="0" r="r" b="b"/>
            <a:pathLst>
              <a:path w="1600" h="617">
                <a:moveTo>
                  <a:pt x="0" y="0"/>
                </a:moveTo>
                <a:lnTo>
                  <a:pt x="1429" y="0"/>
                </a:lnTo>
                <a:lnTo>
                  <a:pt x="1600" y="308"/>
                </a:lnTo>
                <a:lnTo>
                  <a:pt x="1429" y="617"/>
                </a:lnTo>
                <a:lnTo>
                  <a:pt x="0" y="617"/>
                </a:lnTo>
                <a:lnTo>
                  <a:pt x="0" y="0"/>
                </a:lnTo>
                <a:close/>
              </a:path>
            </a:pathLst>
          </a:custGeom>
          <a:solidFill>
            <a:schemeClr val="tx1"/>
          </a:solidFill>
          <a:ln>
            <a:noFill/>
          </a:ln>
        </p:spPr>
        <p:txBody>
          <a:bodyPr/>
          <a:lstStyle/>
          <a:p>
            <a:pPr>
              <a:buFont typeface="Arial" pitchFamily="34" charset="0"/>
              <a:buNone/>
              <a:defRPr/>
            </a:pPr>
            <a:endParaRPr lang="zh-CN" altLang="en-US"/>
          </a:p>
        </p:txBody>
      </p:sp>
      <p:sp>
        <p:nvSpPr>
          <p:cNvPr id="5" name="Freeform 6"/>
          <p:cNvSpPr>
            <a:spLocks/>
          </p:cNvSpPr>
          <p:nvPr/>
        </p:nvSpPr>
        <p:spPr bwMode="auto">
          <a:xfrm>
            <a:off x="1196975" y="73025"/>
            <a:ext cx="10215563" cy="487363"/>
          </a:xfrm>
          <a:custGeom>
            <a:avLst/>
            <a:gdLst>
              <a:gd name="T0" fmla="*/ 0 w 13327"/>
              <a:gd name="T1" fmla="*/ 0 h 617"/>
              <a:gd name="T2" fmla="*/ 13155 w 13327"/>
              <a:gd name="T3" fmla="*/ 0 h 617"/>
              <a:gd name="T4" fmla="*/ 13327 w 13327"/>
              <a:gd name="T5" fmla="*/ 308 h 617"/>
              <a:gd name="T6" fmla="*/ 13155 w 13327"/>
              <a:gd name="T7" fmla="*/ 617 h 617"/>
              <a:gd name="T8" fmla="*/ 0 w 13327"/>
              <a:gd name="T9" fmla="*/ 617 h 617"/>
              <a:gd name="T10" fmla="*/ 171 w 13327"/>
              <a:gd name="T11" fmla="*/ 308 h 617"/>
              <a:gd name="T12" fmla="*/ 0 w 13327"/>
              <a:gd name="T13" fmla="*/ 0 h 617"/>
            </a:gdLst>
            <a:ahLst/>
            <a:cxnLst>
              <a:cxn ang="0">
                <a:pos x="T0" y="T1"/>
              </a:cxn>
              <a:cxn ang="0">
                <a:pos x="T2" y="T3"/>
              </a:cxn>
              <a:cxn ang="0">
                <a:pos x="T4" y="T5"/>
              </a:cxn>
              <a:cxn ang="0">
                <a:pos x="T6" y="T7"/>
              </a:cxn>
              <a:cxn ang="0">
                <a:pos x="T8" y="T9"/>
              </a:cxn>
              <a:cxn ang="0">
                <a:pos x="T10" y="T11"/>
              </a:cxn>
              <a:cxn ang="0">
                <a:pos x="T12" y="T13"/>
              </a:cxn>
            </a:cxnLst>
            <a:rect l="0" t="0" r="r" b="b"/>
            <a:pathLst>
              <a:path w="13327" h="617">
                <a:moveTo>
                  <a:pt x="0" y="0"/>
                </a:moveTo>
                <a:lnTo>
                  <a:pt x="13155" y="0"/>
                </a:lnTo>
                <a:lnTo>
                  <a:pt x="13327" y="308"/>
                </a:lnTo>
                <a:lnTo>
                  <a:pt x="13155" y="617"/>
                </a:lnTo>
                <a:lnTo>
                  <a:pt x="0" y="617"/>
                </a:lnTo>
                <a:lnTo>
                  <a:pt x="171" y="308"/>
                </a:lnTo>
                <a:lnTo>
                  <a:pt x="0" y="0"/>
                </a:lnTo>
                <a:close/>
              </a:path>
            </a:pathLst>
          </a:custGeom>
          <a:solidFill>
            <a:schemeClr val="accent1"/>
          </a:solidFill>
          <a:ln>
            <a:noFill/>
          </a:ln>
        </p:spPr>
        <p:txBody>
          <a:bodyPr/>
          <a:lstStyle/>
          <a:p>
            <a:pPr>
              <a:buFont typeface="Arial" pitchFamily="34" charset="0"/>
              <a:buNone/>
              <a:defRPr/>
            </a:pPr>
            <a:endParaRPr lang="zh-CN" altLang="en-US"/>
          </a:p>
        </p:txBody>
      </p:sp>
      <p:sp>
        <p:nvSpPr>
          <p:cNvPr id="6" name="Freeform 7"/>
          <p:cNvSpPr>
            <a:spLocks/>
          </p:cNvSpPr>
          <p:nvPr/>
        </p:nvSpPr>
        <p:spPr bwMode="auto">
          <a:xfrm>
            <a:off x="11320463" y="73025"/>
            <a:ext cx="812800" cy="487363"/>
          </a:xfrm>
          <a:custGeom>
            <a:avLst/>
            <a:gdLst>
              <a:gd name="T0" fmla="*/ 0 w 1060"/>
              <a:gd name="T1" fmla="*/ 0 h 617"/>
              <a:gd name="T2" fmla="*/ 1060 w 1060"/>
              <a:gd name="T3" fmla="*/ 0 h 617"/>
              <a:gd name="T4" fmla="*/ 1060 w 1060"/>
              <a:gd name="T5" fmla="*/ 617 h 617"/>
              <a:gd name="T6" fmla="*/ 0 w 1060"/>
              <a:gd name="T7" fmla="*/ 617 h 617"/>
              <a:gd name="T8" fmla="*/ 172 w 1060"/>
              <a:gd name="T9" fmla="*/ 308 h 617"/>
              <a:gd name="T10" fmla="*/ 0 w 1060"/>
              <a:gd name="T11" fmla="*/ 0 h 617"/>
            </a:gdLst>
            <a:ahLst/>
            <a:cxnLst>
              <a:cxn ang="0">
                <a:pos x="T0" y="T1"/>
              </a:cxn>
              <a:cxn ang="0">
                <a:pos x="T2" y="T3"/>
              </a:cxn>
              <a:cxn ang="0">
                <a:pos x="T4" y="T5"/>
              </a:cxn>
              <a:cxn ang="0">
                <a:pos x="T6" y="T7"/>
              </a:cxn>
              <a:cxn ang="0">
                <a:pos x="T8" y="T9"/>
              </a:cxn>
              <a:cxn ang="0">
                <a:pos x="T10" y="T11"/>
              </a:cxn>
            </a:cxnLst>
            <a:rect l="0" t="0" r="r" b="b"/>
            <a:pathLst>
              <a:path w="1060" h="617">
                <a:moveTo>
                  <a:pt x="0" y="0"/>
                </a:moveTo>
                <a:lnTo>
                  <a:pt x="1060" y="0"/>
                </a:lnTo>
                <a:lnTo>
                  <a:pt x="1060" y="617"/>
                </a:lnTo>
                <a:lnTo>
                  <a:pt x="0" y="617"/>
                </a:lnTo>
                <a:lnTo>
                  <a:pt x="172" y="308"/>
                </a:lnTo>
                <a:lnTo>
                  <a:pt x="0" y="0"/>
                </a:lnTo>
                <a:close/>
              </a:path>
            </a:pathLst>
          </a:custGeom>
          <a:solidFill>
            <a:schemeClr val="accent1"/>
          </a:solidFill>
          <a:ln>
            <a:noFill/>
          </a:ln>
        </p:spPr>
        <p:txBody>
          <a:bodyPr/>
          <a:lstStyle/>
          <a:p>
            <a:pPr>
              <a:buFont typeface="Arial" pitchFamily="34" charset="0"/>
              <a:buNone/>
              <a:defRPr/>
            </a:pPr>
            <a:endParaRPr lang="zh-CN" altLang="en-US"/>
          </a:p>
        </p:txBody>
      </p:sp>
      <p:sp>
        <p:nvSpPr>
          <p:cNvPr id="7" name="TextBox 14"/>
          <p:cNvSpPr txBox="1"/>
          <p:nvPr/>
        </p:nvSpPr>
        <p:spPr>
          <a:xfrm>
            <a:off x="11530013" y="115888"/>
            <a:ext cx="488950" cy="366712"/>
          </a:xfrm>
          <a:prstGeom prst="rect">
            <a:avLst/>
          </a:prstGeom>
          <a:noFill/>
        </p:spPr>
        <p:txBody>
          <a:bodyPr wrap="none">
            <a:spAutoFit/>
          </a:bodyPr>
          <a:lstStyle/>
          <a:p>
            <a:pPr algn="ctr">
              <a:buFont typeface="Arial" pitchFamily="34" charset="0"/>
              <a:buNone/>
              <a:defRPr/>
            </a:pPr>
            <a:fld id="{6B8902E8-D8B8-4B0C-9F04-1B08DDFF7848}" type="slidenum">
              <a:rPr lang="zh-CN" altLang="en-US">
                <a:solidFill>
                  <a:schemeClr val="accent2"/>
                </a:solidFill>
                <a:latin typeface="+mn-ea"/>
                <a:ea typeface="+mn-ea"/>
              </a:rPr>
              <a:pPr algn="ctr">
                <a:buFont typeface="Arial" pitchFamily="34" charset="0"/>
                <a:buNone/>
                <a:defRPr/>
              </a:pPr>
              <a:t>‹#›</a:t>
            </a:fld>
            <a:endParaRPr lang="zh-CN" altLang="en-US" dirty="0">
              <a:solidFill>
                <a:schemeClr val="accent2"/>
              </a:solidFill>
              <a:latin typeface="+mn-ea"/>
              <a:ea typeface="+mn-ea"/>
            </a:endParaRPr>
          </a:p>
        </p:txBody>
      </p:sp>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300"/>
                                        <p:tgtEl>
                                          <p:spTgt spid="5"/>
                                        </p:tgtEl>
                                      </p:cBhvr>
                                    </p:animEffect>
                                  </p:childTnLst>
                                </p:cTn>
                              </p:par>
                            </p:childTnLst>
                          </p:cTn>
                        </p:par>
                        <p:par>
                          <p:cTn id="13" fill="hold">
                            <p:stCondLst>
                              <p:cond delay="6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 fill="hold"/>
                                        <p:tgtEl>
                                          <p:spTgt spid="6"/>
                                        </p:tgtEl>
                                        <p:attrNameLst>
                                          <p:attrName>ppt_x</p:attrName>
                                        </p:attrNameLst>
                                      </p:cBhvr>
                                      <p:tavLst>
                                        <p:tav tm="0">
                                          <p:val>
                                            <p:strVal val="1+#ppt_w/2"/>
                                          </p:val>
                                        </p:tav>
                                        <p:tav tm="100000">
                                          <p:val>
                                            <p:strVal val="#ppt_x"/>
                                          </p:val>
                                        </p:tav>
                                      </p:tavLst>
                                    </p:anim>
                                    <p:anim calcmode="lin" valueType="num">
                                      <p:cBhvr additive="base">
                                        <p:cTn id="17" dur="3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81" r:id="rId12"/>
    <p:sldLayoutId id="2147483686" r:id="rId13"/>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18.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10.xml"/><Relationship Id="rId5" Type="http://schemas.openxmlformats.org/officeDocument/2006/relationships/slideLayout" Target="../slideLayouts/slideLayout13.xml"/><Relationship Id="rId4" Type="http://schemas.openxmlformats.org/officeDocument/2006/relationships/tags" Target="../tags/tag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18.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25.xml"/><Relationship Id="rId5" Type="http://schemas.openxmlformats.org/officeDocument/2006/relationships/slideLayout" Target="../slideLayouts/slideLayout13.xml"/><Relationship Id="rId4" Type="http://schemas.openxmlformats.org/officeDocument/2006/relationships/tags" Target="../tags/tag13.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18.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notesSlide" Target="../notesSlides/notesSlide32.xml"/><Relationship Id="rId5" Type="http://schemas.openxmlformats.org/officeDocument/2006/relationships/slideLayout" Target="../slideLayouts/slideLayout13.xml"/><Relationship Id="rId4" Type="http://schemas.openxmlformats.org/officeDocument/2006/relationships/tags" Target="../tags/tag17.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18.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6.xml"/><Relationship Id="rId5" Type="http://schemas.openxmlformats.org/officeDocument/2006/relationships/slideLayout" Target="../slideLayouts/slideLayout13.xml"/><Relationship Id="rId4"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srcRect/>
          <a:stretch>
            <a:fillRect/>
          </a:stretch>
        </p:blipFill>
        <p:spPr bwMode="auto">
          <a:xfrm>
            <a:off x="0" y="0"/>
            <a:ext cx="12196763" cy="3997325"/>
          </a:xfrm>
          <a:prstGeom prst="rect">
            <a:avLst/>
          </a:prstGeom>
          <a:noFill/>
          <a:ln w="9525">
            <a:noFill/>
            <a:miter lim="800000"/>
            <a:headEnd/>
            <a:tailEnd/>
          </a:ln>
        </p:spPr>
      </p:pic>
      <p:sp>
        <p:nvSpPr>
          <p:cNvPr id="49" name="Rectangle 3"/>
          <p:cNvSpPr txBox="1">
            <a:spLocks noChangeArrowheads="1"/>
          </p:cNvSpPr>
          <p:nvPr/>
        </p:nvSpPr>
        <p:spPr bwMode="auto">
          <a:xfrm>
            <a:off x="474663" y="4484688"/>
            <a:ext cx="9190037" cy="1079500"/>
          </a:xfrm>
          <a:prstGeom prst="rect">
            <a:avLst/>
          </a:prstGeom>
          <a:noFill/>
          <a:ln>
            <a:noFill/>
          </a:ln>
          <a:effectLst/>
        </p:spPr>
        <p:txBody>
          <a:bodyPr anchor="ct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buFont typeface="Arial" pitchFamily="34" charset="0"/>
              <a:buNone/>
              <a:defRPr/>
            </a:pPr>
            <a:r>
              <a:rPr lang="zh-CN" altLang="en-US" sz="7200" dirty="0">
                <a:solidFill>
                  <a:schemeClr val="accent1">
                    <a:lumMod val="50000"/>
                  </a:schemeClr>
                </a:solidFill>
              </a:rPr>
              <a:t>建筑工程施工组织</a:t>
            </a:r>
            <a:endParaRPr lang="zh-CN" sz="72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52" name="Freeform 7"/>
          <p:cNvSpPr>
            <a:spLocks/>
          </p:cNvSpPr>
          <p:nvPr/>
        </p:nvSpPr>
        <p:spPr bwMode="auto">
          <a:xfrm>
            <a:off x="10661650" y="5151438"/>
            <a:ext cx="1317625" cy="1319212"/>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a:lstStyle/>
          <a:p>
            <a:pPr>
              <a:buFont typeface="Arial" pitchFamily="34" charset="0"/>
              <a:buNone/>
              <a:defRPr/>
            </a:pPr>
            <a:endParaRPr lang="zh-CN" altLang="en-US"/>
          </a:p>
        </p:txBody>
      </p:sp>
      <p:sp>
        <p:nvSpPr>
          <p:cNvPr id="6" name="Rectangle 5"/>
          <p:cNvSpPr>
            <a:spLocks noChangeArrowheads="1"/>
          </p:cNvSpPr>
          <p:nvPr/>
        </p:nvSpPr>
        <p:spPr bwMode="auto">
          <a:xfrm>
            <a:off x="0" y="3933825"/>
            <a:ext cx="7145338" cy="80963"/>
          </a:xfrm>
          <a:prstGeom prst="rect">
            <a:avLst/>
          </a:prstGeom>
          <a:solidFill>
            <a:schemeClr val="tx1"/>
          </a:solidFill>
          <a:ln w="9525">
            <a:noFill/>
            <a:miter lim="800000"/>
            <a:headEnd/>
            <a:tailEnd/>
          </a:ln>
        </p:spPr>
        <p:txBody>
          <a:bodyPr/>
          <a:lstStyle/>
          <a:p>
            <a:pPr>
              <a:buFont typeface="Arial" pitchFamily="34" charset="0"/>
              <a:buNone/>
            </a:pPr>
            <a:endParaRPr lang="zh-CN" altLang="en-US"/>
          </a:p>
        </p:txBody>
      </p:sp>
      <p:sp>
        <p:nvSpPr>
          <p:cNvPr id="7" name="Rectangle 6"/>
          <p:cNvSpPr>
            <a:spLocks noChangeArrowheads="1"/>
          </p:cNvSpPr>
          <p:nvPr/>
        </p:nvSpPr>
        <p:spPr bwMode="auto">
          <a:xfrm>
            <a:off x="7132638" y="3933825"/>
            <a:ext cx="1266825" cy="80963"/>
          </a:xfrm>
          <a:prstGeom prst="rect">
            <a:avLst/>
          </a:prstGeom>
          <a:solidFill>
            <a:schemeClr val="accent1"/>
          </a:solidFill>
          <a:ln w="9525">
            <a:noFill/>
            <a:miter lim="800000"/>
            <a:headEnd/>
            <a:tailEnd/>
          </a:ln>
        </p:spPr>
        <p:txBody>
          <a:bodyPr/>
          <a:lstStyle/>
          <a:p>
            <a:pPr>
              <a:buFont typeface="Arial" pitchFamily="34" charset="0"/>
              <a:buNone/>
            </a:pPr>
            <a:endParaRPr lang="zh-CN" altLang="en-US"/>
          </a:p>
        </p:txBody>
      </p:sp>
      <p:sp>
        <p:nvSpPr>
          <p:cNvPr id="8" name="Rectangle 7"/>
          <p:cNvSpPr>
            <a:spLocks noChangeArrowheads="1"/>
          </p:cNvSpPr>
          <p:nvPr/>
        </p:nvSpPr>
        <p:spPr bwMode="auto">
          <a:xfrm>
            <a:off x="8399463" y="3933825"/>
            <a:ext cx="1265237" cy="80963"/>
          </a:xfrm>
          <a:prstGeom prst="rect">
            <a:avLst/>
          </a:prstGeom>
          <a:solidFill>
            <a:schemeClr val="bg1"/>
          </a:solidFill>
          <a:ln w="9525">
            <a:noFill/>
            <a:miter lim="800000"/>
            <a:headEnd/>
            <a:tailEnd/>
          </a:ln>
        </p:spPr>
        <p:txBody>
          <a:bodyPr/>
          <a:lstStyle/>
          <a:p>
            <a:pPr>
              <a:buFont typeface="Arial" pitchFamily="34" charset="0"/>
              <a:buNone/>
            </a:pPr>
            <a:endParaRPr lang="zh-CN" altLang="en-US"/>
          </a:p>
        </p:txBody>
      </p:sp>
      <p:sp>
        <p:nvSpPr>
          <p:cNvPr id="9" name="Rectangle 8"/>
          <p:cNvSpPr>
            <a:spLocks noChangeArrowheads="1"/>
          </p:cNvSpPr>
          <p:nvPr/>
        </p:nvSpPr>
        <p:spPr bwMode="auto">
          <a:xfrm>
            <a:off x="9664700" y="3933825"/>
            <a:ext cx="1266825" cy="80963"/>
          </a:xfrm>
          <a:prstGeom prst="rect">
            <a:avLst/>
          </a:prstGeom>
          <a:solidFill>
            <a:schemeClr val="tx2"/>
          </a:solidFill>
          <a:ln w="9525">
            <a:noFill/>
            <a:miter lim="800000"/>
            <a:headEnd/>
            <a:tailEnd/>
          </a:ln>
        </p:spPr>
        <p:txBody>
          <a:bodyPr/>
          <a:lstStyle/>
          <a:p>
            <a:pPr>
              <a:buFont typeface="Arial" pitchFamily="34" charset="0"/>
              <a:buNone/>
            </a:pPr>
            <a:endParaRPr lang="zh-CN" altLang="en-US"/>
          </a:p>
        </p:txBody>
      </p:sp>
      <p:sp>
        <p:nvSpPr>
          <p:cNvPr id="10" name="Rectangle 9"/>
          <p:cNvSpPr>
            <a:spLocks noChangeArrowheads="1"/>
          </p:cNvSpPr>
          <p:nvPr/>
        </p:nvSpPr>
        <p:spPr bwMode="auto">
          <a:xfrm>
            <a:off x="10931525" y="3933825"/>
            <a:ext cx="1265238" cy="80963"/>
          </a:xfrm>
          <a:prstGeom prst="rect">
            <a:avLst/>
          </a:prstGeom>
          <a:solidFill>
            <a:schemeClr val="bg2"/>
          </a:solidFill>
          <a:ln w="9525">
            <a:noFill/>
            <a:miter lim="800000"/>
            <a:headEnd/>
            <a:tailEnd/>
          </a:ln>
        </p:spPr>
        <p:txBody>
          <a:bodyPr/>
          <a:lstStyle/>
          <a:p>
            <a:pPr>
              <a:buFont typeface="Arial" pitchFamily="34" charset="0"/>
              <a:buNone/>
            </a:pPr>
            <a:endParaRPr lang="zh-CN" altLang="en-US"/>
          </a:p>
        </p:txBody>
      </p:sp>
    </p:spTree>
  </p:cSld>
  <p:clrMapOvr>
    <a:masterClrMapping/>
  </p:clrMapOvr>
  <p:transition spd="slow" advTm="9437">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图片 22"/>
          <p:cNvPicPr>
            <a:picLocks noChangeAspect="1"/>
          </p:cNvPicPr>
          <p:nvPr/>
        </p:nvPicPr>
        <p:blipFill>
          <a:blip r:embed="rId7"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5867" dirty="0">
                <a:solidFill>
                  <a:srgbClr val="FFFFFF"/>
                </a:solidFill>
                <a:latin typeface="Impact" panose="020B0806030902050204" pitchFamily="34" charset="0"/>
                <a:ea typeface="黑体" panose="02010609060101010101" pitchFamily="49" charset="-122"/>
              </a:rPr>
              <a:t>2</a:t>
            </a:r>
            <a:endParaRPr lang="zh-CN" altLang="en-US" sz="5867"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3048831" y="2001831"/>
            <a:ext cx="5429692" cy="769441"/>
          </a:xfrm>
          <a:prstGeom prst="rect">
            <a:avLst/>
          </a:prstGeom>
          <a:noFill/>
        </p:spPr>
        <p:txBody>
          <a:bodyPr wrap="none">
            <a:spAutoFit/>
          </a:bodyPr>
          <a:lstStyle/>
          <a:p>
            <a:pPr marL="0" lvl="1">
              <a:buFont typeface="Arial" pitchFamily="34" charset="0"/>
              <a:buNone/>
              <a:defRPr/>
            </a:pPr>
            <a:r>
              <a:rPr lang="zh-CN" altLang="en-US" sz="4400" dirty="0">
                <a:latin typeface="+mn-ea"/>
                <a:ea typeface="+mn-ea"/>
              </a:rPr>
              <a:t> 流水施工参数的确定</a:t>
            </a:r>
          </a:p>
        </p:txBody>
      </p:sp>
      <p:sp>
        <p:nvSpPr>
          <p:cNvPr id="9" name="文本框 9"/>
          <p:cNvSpPr txBox="1">
            <a:spLocks noChangeArrowheads="1"/>
          </p:cNvSpPr>
          <p:nvPr/>
        </p:nvSpPr>
        <p:spPr bwMode="auto">
          <a:xfrm>
            <a:off x="1562100" y="4201089"/>
            <a:ext cx="6369050" cy="782074"/>
          </a:xfrm>
          <a:prstGeom prst="rect">
            <a:avLst/>
          </a:prstGeom>
          <a:noFill/>
          <a:ln w="9525">
            <a:noFill/>
            <a:miter lim="800000"/>
            <a:headEnd/>
            <a:tailEnd/>
          </a:ln>
        </p:spPr>
        <p:txBody>
          <a:bodyPr lIns="0" tIns="0" rIns="0" bIns="0">
            <a:spAutoFit/>
          </a:bodyPr>
          <a:lstStyle/>
          <a:p>
            <a:pPr>
              <a:lnSpc>
                <a:spcPct val="150000"/>
              </a:lnSpc>
              <a:buFont typeface="Arial" pitchFamily="34" charset="0"/>
              <a:buNone/>
            </a:pPr>
            <a:r>
              <a:rPr lang="zh-CN" altLang="en-US" dirty="0">
                <a:latin typeface="微软雅黑" pitchFamily="34" charset="-122"/>
                <a:ea typeface="微软雅黑" pitchFamily="34" charset="-122"/>
              </a:rPr>
              <a:t>应熟悉流水参数（工艺参数、空间参数和时间参数），掌握流水步距、流水 工期等参数的计算方法。</a:t>
            </a:r>
          </a:p>
        </p:txBody>
      </p:sp>
      <p:grpSp>
        <p:nvGrpSpPr>
          <p:cNvPr id="25" name="组合 24"/>
          <p:cNvGrpSpPr>
            <a:grpSpLocks/>
          </p:cNvGrpSpPr>
          <p:nvPr/>
        </p:nvGrpSpPr>
        <p:grpSpPr bwMode="auto">
          <a:xfrm>
            <a:off x="9771063" y="4286250"/>
            <a:ext cx="1905000" cy="696913"/>
            <a:chOff x="1812154" y="1905182"/>
            <a:chExt cx="3233738" cy="696912"/>
          </a:xfrm>
        </p:grpSpPr>
        <p:sp>
          <p:nvSpPr>
            <p:cNvPr id="26" name="Freeform 5"/>
            <p:cNvSpPr>
              <a:spLocks/>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44043" name="TextBox 28"/>
            <p:cNvSpPr txBox="1">
              <a:spLocks noChangeArrowheads="1"/>
            </p:cNvSpPr>
            <p:nvPr/>
          </p:nvSpPr>
          <p:spPr bwMode="auto">
            <a:xfrm>
              <a:off x="2143460" y="2022805"/>
              <a:ext cx="2535991" cy="461665"/>
            </a:xfrm>
            <a:prstGeom prst="rect">
              <a:avLst/>
            </a:prstGeom>
            <a:noFill/>
            <a:ln w="9525">
              <a:noFill/>
              <a:miter lim="800000"/>
              <a:headEnd/>
              <a:tailEnd/>
            </a:ln>
          </p:spPr>
          <p:txBody>
            <a:bodyPr>
              <a:spAutoFit/>
            </a:bodyPr>
            <a:lstStyle/>
            <a:p>
              <a:pPr algn="ctr">
                <a:buFont typeface="Arial" pitchFamily="34" charset="0"/>
                <a:buNone/>
              </a:pPr>
              <a:r>
                <a:rPr lang="zh-CN" altLang="en-US" sz="2400" b="1">
                  <a:solidFill>
                    <a:schemeClr val="accent1"/>
                  </a:solidFill>
                  <a:latin typeface="微软雅黑" pitchFamily="34" charset="-122"/>
                  <a:ea typeface="微软雅黑" pitchFamily="34" charset="-122"/>
                </a:rPr>
                <a:t>任务目标</a:t>
              </a:r>
            </a:p>
          </p:txBody>
        </p:sp>
      </p:grpSp>
      <p:sp>
        <p:nvSpPr>
          <p:cNvPr id="12" name="TextBox 11"/>
          <p:cNvSpPr txBox="1"/>
          <p:nvPr/>
        </p:nvSpPr>
        <p:spPr>
          <a:xfrm>
            <a:off x="409575" y="981075"/>
            <a:ext cx="3384550" cy="768350"/>
          </a:xfrm>
          <a:prstGeom prst="rect">
            <a:avLst/>
          </a:prstGeom>
          <a:noFill/>
        </p:spPr>
        <p:txBody>
          <a:bodyPr>
            <a:spAutoFit/>
          </a:bodyPr>
          <a:lstStyle/>
          <a:p>
            <a:pPr>
              <a:buFont typeface="Arial" pitchFamily="34" charset="0"/>
              <a:buNone/>
              <a:defRPr/>
            </a:pPr>
            <a:r>
              <a:rPr lang="zh-CN" altLang="en-US" sz="4400" dirty="0">
                <a:latin typeface="+mn-ea"/>
                <a:ea typeface="+mn-ea"/>
              </a:rPr>
              <a:t>学习任务</a:t>
            </a:r>
            <a:r>
              <a:rPr lang="en-US" altLang="zh-CN" sz="4400" dirty="0">
                <a:latin typeface="+mn-ea"/>
                <a:ea typeface="+mn-ea"/>
              </a:rPr>
              <a:t>2</a:t>
            </a:r>
            <a:endParaRPr lang="zh-CN" altLang="en-US" sz="4400" dirty="0">
              <a:latin typeface="+mn-ea"/>
              <a:ea typeface="+mn-ea"/>
            </a:endParaRPr>
          </a:p>
        </p:txBody>
      </p:sp>
    </p:spTree>
  </p:cSld>
  <p:clrMapOvr>
    <a:masterClrMapping/>
  </p:clrMapOvr>
  <p:transition spd="slow" advClick="0" advTm="600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339421" y="125771"/>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流水施工参数的确定</a:t>
            </a:r>
          </a:p>
        </p:txBody>
      </p:sp>
      <p:sp>
        <p:nvSpPr>
          <p:cNvPr id="4" name="Oval 5"/>
          <p:cNvSpPr>
            <a:spLocks noChangeArrowheads="1"/>
          </p:cNvSpPr>
          <p:nvPr/>
        </p:nvSpPr>
        <p:spPr bwMode="auto">
          <a:xfrm>
            <a:off x="5278462" y="1247775"/>
            <a:ext cx="1247775" cy="1252537"/>
          </a:xfrm>
          <a:prstGeom prst="ellipse">
            <a:avLst/>
          </a:prstGeom>
          <a:solidFill>
            <a:schemeClr val="tx1"/>
          </a:solidFill>
          <a:ln w="9525">
            <a:noFill/>
            <a:round/>
            <a:headEnd/>
            <a:tailEnd/>
          </a:ln>
        </p:spPr>
        <p:txBody>
          <a:bodyPr/>
          <a:lstStyle/>
          <a:p>
            <a:pPr>
              <a:buFont typeface="Arial" pitchFamily="34" charset="0"/>
              <a:buNone/>
            </a:pPr>
            <a:endParaRPr lang="zh-CN" altLang="en-US">
              <a:solidFill>
                <a:schemeClr val="accent1"/>
              </a:solidFill>
            </a:endParaRPr>
          </a:p>
        </p:txBody>
      </p:sp>
      <p:sp>
        <p:nvSpPr>
          <p:cNvPr id="5" name="Oval 6"/>
          <p:cNvSpPr>
            <a:spLocks noChangeArrowheads="1"/>
          </p:cNvSpPr>
          <p:nvPr/>
        </p:nvSpPr>
        <p:spPr bwMode="auto">
          <a:xfrm>
            <a:off x="5278462" y="3100387"/>
            <a:ext cx="1247775" cy="1250950"/>
          </a:xfrm>
          <a:prstGeom prst="ellipse">
            <a:avLst/>
          </a:prstGeom>
          <a:solidFill>
            <a:schemeClr val="bg2"/>
          </a:solidFill>
          <a:ln w="9525">
            <a:noFill/>
            <a:round/>
            <a:headEnd/>
            <a:tailEnd/>
          </a:ln>
        </p:spPr>
        <p:txBody>
          <a:bodyPr/>
          <a:lstStyle/>
          <a:p>
            <a:pPr>
              <a:buFont typeface="Arial" pitchFamily="34" charset="0"/>
              <a:buNone/>
            </a:pPr>
            <a:endParaRPr lang="zh-CN" altLang="en-US">
              <a:solidFill>
                <a:schemeClr val="accent1"/>
              </a:solidFill>
            </a:endParaRPr>
          </a:p>
        </p:txBody>
      </p:sp>
      <p:sp>
        <p:nvSpPr>
          <p:cNvPr id="6" name="Oval 7"/>
          <p:cNvSpPr>
            <a:spLocks noChangeArrowheads="1"/>
          </p:cNvSpPr>
          <p:nvPr/>
        </p:nvSpPr>
        <p:spPr bwMode="auto">
          <a:xfrm>
            <a:off x="5278462" y="4991100"/>
            <a:ext cx="1247775" cy="1252537"/>
          </a:xfrm>
          <a:prstGeom prst="ellipse">
            <a:avLst/>
          </a:prstGeom>
          <a:solidFill>
            <a:schemeClr val="bg1"/>
          </a:solidFill>
          <a:ln w="9525">
            <a:noFill/>
            <a:round/>
            <a:headEnd/>
            <a:tailEnd/>
          </a:ln>
        </p:spPr>
        <p:txBody>
          <a:bodyPr/>
          <a:lstStyle/>
          <a:p>
            <a:pPr>
              <a:buFont typeface="Arial" pitchFamily="34" charset="0"/>
              <a:buNone/>
            </a:pPr>
            <a:endParaRPr lang="zh-CN" altLang="en-US">
              <a:solidFill>
                <a:schemeClr val="accent1"/>
              </a:solidFill>
            </a:endParaRPr>
          </a:p>
        </p:txBody>
      </p:sp>
      <p:sp>
        <p:nvSpPr>
          <p:cNvPr id="7" name="Oval 8"/>
          <p:cNvSpPr>
            <a:spLocks noChangeArrowheads="1"/>
          </p:cNvSpPr>
          <p:nvPr/>
        </p:nvSpPr>
        <p:spPr bwMode="auto">
          <a:xfrm>
            <a:off x="2084412" y="2566987"/>
            <a:ext cx="2490787" cy="2501900"/>
          </a:xfrm>
          <a:prstGeom prst="ellipse">
            <a:avLst/>
          </a:prstGeom>
          <a:solidFill>
            <a:schemeClr val="accent1">
              <a:lumMod val="40000"/>
              <a:lumOff val="60000"/>
            </a:schemeClr>
          </a:solidFill>
          <a:ln>
            <a:noFill/>
          </a:ln>
        </p:spPr>
        <p:txBody>
          <a:bodyPr/>
          <a:lstStyle/>
          <a:p>
            <a:pPr>
              <a:buFont typeface="Arial" pitchFamily="34" charset="0"/>
              <a:buNone/>
              <a:defRPr/>
            </a:pPr>
            <a:endParaRPr lang="zh-CN" altLang="en-US"/>
          </a:p>
        </p:txBody>
      </p:sp>
      <p:sp>
        <p:nvSpPr>
          <p:cNvPr id="8" name="Oval 9"/>
          <p:cNvSpPr>
            <a:spLocks noChangeArrowheads="1"/>
          </p:cNvSpPr>
          <p:nvPr/>
        </p:nvSpPr>
        <p:spPr bwMode="auto">
          <a:xfrm>
            <a:off x="2232049" y="2713037"/>
            <a:ext cx="2197100" cy="2208213"/>
          </a:xfrm>
          <a:prstGeom prst="ellipse">
            <a:avLst/>
          </a:prstGeom>
          <a:blipFill dpi="0" rotWithShape="1">
            <a:blip r:embed="rId4" cstate="print"/>
            <a:srcRect/>
            <a:stretch>
              <a:fillRect/>
            </a:stretch>
          </a:blipFill>
          <a:ln w="10">
            <a:solidFill>
              <a:srgbClr val="C1C0C3"/>
            </a:solidFill>
            <a:miter lim="800000"/>
            <a:headEnd/>
            <a:tailEnd/>
          </a:ln>
        </p:spPr>
        <p:txBody>
          <a:bodyPr/>
          <a:lstStyle/>
          <a:p>
            <a:pPr>
              <a:buFont typeface="Arial" pitchFamily="34" charset="0"/>
              <a:buNone/>
            </a:pPr>
            <a:endParaRPr lang="zh-CN" altLang="en-US"/>
          </a:p>
        </p:txBody>
      </p:sp>
      <p:cxnSp>
        <p:nvCxnSpPr>
          <p:cNvPr id="12" name="直接连接符 11"/>
          <p:cNvCxnSpPr>
            <a:cxnSpLocks noChangeShapeType="1"/>
          </p:cNvCxnSpPr>
          <p:nvPr/>
        </p:nvCxnSpPr>
        <p:spPr bwMode="auto">
          <a:xfrm>
            <a:off x="4640287" y="3778250"/>
            <a:ext cx="615950" cy="0"/>
          </a:xfrm>
          <a:prstGeom prst="line">
            <a:avLst/>
          </a:prstGeom>
          <a:noFill/>
          <a:ln w="9525" algn="ctr">
            <a:solidFill>
              <a:schemeClr val="accent1"/>
            </a:solidFill>
            <a:round/>
            <a:headEnd/>
            <a:tailEnd type="triangle" w="med" len="med"/>
          </a:ln>
        </p:spPr>
      </p:cxnSp>
      <p:cxnSp>
        <p:nvCxnSpPr>
          <p:cNvPr id="13" name="直接连接符 12"/>
          <p:cNvCxnSpPr>
            <a:cxnSpLocks noChangeShapeType="1"/>
          </p:cNvCxnSpPr>
          <p:nvPr/>
        </p:nvCxnSpPr>
        <p:spPr bwMode="auto">
          <a:xfrm flipV="1">
            <a:off x="4313262" y="2279650"/>
            <a:ext cx="887412" cy="604837"/>
          </a:xfrm>
          <a:prstGeom prst="line">
            <a:avLst/>
          </a:prstGeom>
          <a:noFill/>
          <a:ln w="9525" algn="ctr">
            <a:solidFill>
              <a:schemeClr val="accent1"/>
            </a:solidFill>
            <a:round/>
            <a:headEnd/>
            <a:tailEnd type="triangle" w="med" len="med"/>
          </a:ln>
        </p:spPr>
      </p:cxnSp>
      <p:cxnSp>
        <p:nvCxnSpPr>
          <p:cNvPr id="14" name="直接连接符 13"/>
          <p:cNvCxnSpPr>
            <a:cxnSpLocks noChangeShapeType="1"/>
          </p:cNvCxnSpPr>
          <p:nvPr/>
        </p:nvCxnSpPr>
        <p:spPr bwMode="auto">
          <a:xfrm>
            <a:off x="4162449" y="4862512"/>
            <a:ext cx="1038225" cy="635000"/>
          </a:xfrm>
          <a:prstGeom prst="line">
            <a:avLst/>
          </a:prstGeom>
          <a:noFill/>
          <a:ln w="9525" algn="ctr">
            <a:solidFill>
              <a:schemeClr val="accent1"/>
            </a:solidFill>
            <a:round/>
            <a:headEnd/>
            <a:tailEnd type="triangle" w="med" len="med"/>
          </a:ln>
        </p:spPr>
      </p:cxnSp>
      <p:sp>
        <p:nvSpPr>
          <p:cNvPr id="15" name="TextBox 14"/>
          <p:cNvSpPr txBox="1"/>
          <p:nvPr/>
        </p:nvSpPr>
        <p:spPr>
          <a:xfrm>
            <a:off x="5549924" y="1519237"/>
            <a:ext cx="646113" cy="646113"/>
          </a:xfrm>
          <a:prstGeom prst="rect">
            <a:avLst/>
          </a:prstGeom>
          <a:noFill/>
        </p:spPr>
        <p:txBody>
          <a:bodyPr wrap="none">
            <a:spAutoFit/>
          </a:bodyPr>
          <a:lstStyle/>
          <a:p>
            <a:pPr algn="ctr">
              <a:buFont typeface="Arial" pitchFamily="34" charset="0"/>
              <a:buNone/>
              <a:defRPr/>
            </a:pPr>
            <a:r>
              <a:rPr lang="zh-CN" altLang="en-US" sz="3600" dirty="0">
                <a:solidFill>
                  <a:schemeClr val="accent2"/>
                </a:solidFill>
                <a:latin typeface="+mn-ea"/>
                <a:ea typeface="+mn-ea"/>
              </a:rPr>
              <a:t>一</a:t>
            </a:r>
          </a:p>
        </p:txBody>
      </p:sp>
      <p:sp>
        <p:nvSpPr>
          <p:cNvPr id="21" name="TextBox 20"/>
          <p:cNvSpPr txBox="1"/>
          <p:nvPr/>
        </p:nvSpPr>
        <p:spPr>
          <a:xfrm>
            <a:off x="7229500" y="1544914"/>
            <a:ext cx="2808287" cy="499624"/>
          </a:xfrm>
          <a:prstGeom prst="rect">
            <a:avLst/>
          </a:prstGeom>
          <a:noFill/>
        </p:spPr>
        <p:txBody>
          <a:bodyPr>
            <a:spAutoFit/>
          </a:bodyPr>
          <a:lstStyle/>
          <a:p>
            <a:pPr algn="just">
              <a:lnSpc>
                <a:spcPct val="150000"/>
              </a:lnSpc>
              <a:buFont typeface="Arial" pitchFamily="34" charset="0"/>
              <a:buNone/>
              <a:defRPr/>
            </a:pPr>
            <a:r>
              <a:rPr lang="zh-CN" altLang="en-US" sz="2000" dirty="0">
                <a:latin typeface="+mn-ea"/>
                <a:ea typeface="+mn-ea"/>
              </a:rPr>
              <a:t>工艺参数</a:t>
            </a:r>
          </a:p>
        </p:txBody>
      </p:sp>
      <p:sp>
        <p:nvSpPr>
          <p:cNvPr id="22" name="TextBox 21"/>
          <p:cNvSpPr txBox="1"/>
          <p:nvPr/>
        </p:nvSpPr>
        <p:spPr>
          <a:xfrm>
            <a:off x="7218387" y="3284814"/>
            <a:ext cx="5386388" cy="500062"/>
          </a:xfrm>
          <a:prstGeom prst="rect">
            <a:avLst/>
          </a:prstGeom>
          <a:noFill/>
        </p:spPr>
        <p:txBody>
          <a:bodyPr>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a:buFont typeface="Arial" pitchFamily="34" charset="0"/>
              <a:buNone/>
              <a:defRPr/>
            </a:pPr>
            <a:r>
              <a:rPr lang="zh-CN" altLang="en-US" sz="2000" dirty="0">
                <a:solidFill>
                  <a:schemeClr val="tx1"/>
                </a:solidFill>
                <a:latin typeface="+mn-ea"/>
                <a:ea typeface="+mn-ea"/>
              </a:rPr>
              <a:t>空间参数</a:t>
            </a:r>
          </a:p>
        </p:txBody>
      </p:sp>
      <p:sp>
        <p:nvSpPr>
          <p:cNvPr id="23" name="TextBox 22"/>
          <p:cNvSpPr txBox="1"/>
          <p:nvPr/>
        </p:nvSpPr>
        <p:spPr>
          <a:xfrm>
            <a:off x="7218387" y="5273951"/>
            <a:ext cx="5761038" cy="499624"/>
          </a:xfrm>
          <a:prstGeom prst="rect">
            <a:avLst/>
          </a:prstGeom>
          <a:noFill/>
        </p:spPr>
        <p:txBody>
          <a:bodyPr>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a:buFont typeface="Arial" pitchFamily="34" charset="0"/>
              <a:buNone/>
              <a:defRPr/>
            </a:pPr>
            <a:r>
              <a:rPr lang="zh-CN" altLang="en-US" sz="2000" dirty="0">
                <a:solidFill>
                  <a:schemeClr val="tx1"/>
                </a:solidFill>
                <a:latin typeface="+mn-ea"/>
                <a:ea typeface="+mn-ea"/>
              </a:rPr>
              <a:t>时间参数</a:t>
            </a:r>
          </a:p>
        </p:txBody>
      </p:sp>
      <p:sp>
        <p:nvSpPr>
          <p:cNvPr id="26" name="TextBox 14"/>
          <p:cNvSpPr txBox="1"/>
          <p:nvPr/>
        </p:nvSpPr>
        <p:spPr>
          <a:xfrm>
            <a:off x="5549924" y="3419475"/>
            <a:ext cx="646113" cy="646112"/>
          </a:xfrm>
          <a:prstGeom prst="rect">
            <a:avLst/>
          </a:prstGeom>
          <a:noFill/>
        </p:spPr>
        <p:txBody>
          <a:bodyPr wrap="none">
            <a:spAutoFit/>
          </a:bodyPr>
          <a:lstStyle/>
          <a:p>
            <a:pPr algn="ctr">
              <a:buFont typeface="Arial" pitchFamily="34" charset="0"/>
              <a:buNone/>
              <a:defRPr/>
            </a:pPr>
            <a:r>
              <a:rPr lang="zh-CN" altLang="en-US" sz="3600" dirty="0">
                <a:solidFill>
                  <a:schemeClr val="accent2"/>
                </a:solidFill>
                <a:latin typeface="+mn-ea"/>
                <a:ea typeface="+mn-ea"/>
              </a:rPr>
              <a:t>二</a:t>
            </a:r>
          </a:p>
        </p:txBody>
      </p:sp>
      <p:sp>
        <p:nvSpPr>
          <p:cNvPr id="27" name="TextBox 14"/>
          <p:cNvSpPr txBox="1"/>
          <p:nvPr/>
        </p:nvSpPr>
        <p:spPr>
          <a:xfrm>
            <a:off x="5578499" y="5326062"/>
            <a:ext cx="646113" cy="646113"/>
          </a:xfrm>
          <a:prstGeom prst="rect">
            <a:avLst/>
          </a:prstGeom>
          <a:noFill/>
        </p:spPr>
        <p:txBody>
          <a:bodyPr wrap="none">
            <a:spAutoFit/>
          </a:bodyPr>
          <a:lstStyle/>
          <a:p>
            <a:pPr algn="ctr">
              <a:buFont typeface="Arial" pitchFamily="34" charset="0"/>
              <a:buNone/>
              <a:defRPr/>
            </a:pPr>
            <a:r>
              <a:rPr lang="zh-CN" altLang="en-US" sz="3600" dirty="0">
                <a:solidFill>
                  <a:schemeClr val="accent2"/>
                </a:solidFill>
                <a:latin typeface="+mn-ea"/>
                <a:ea typeface="+mn-ea"/>
              </a:rPr>
              <a:t>三</a:t>
            </a:r>
          </a:p>
        </p:txBody>
      </p:sp>
      <p:sp>
        <p:nvSpPr>
          <p:cNvPr id="28" name="TextBox 55"/>
          <p:cNvSpPr txBox="1">
            <a:spLocks noChangeArrowheads="1"/>
          </p:cNvSpPr>
          <p:nvPr/>
        </p:nvSpPr>
        <p:spPr bwMode="auto">
          <a:xfrm>
            <a:off x="-310331" y="14116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ustDataLst>
      <p:tags r:id="rId1"/>
    </p:custDataLst>
  </p:cSld>
  <p:clrMapOvr>
    <a:masterClrMapping/>
  </p:clrMapOvr>
  <p:transition spd="slow" advTm="11658">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954365" y="1916113"/>
            <a:ext cx="5472905" cy="3921395"/>
          </a:xfrm>
          <a:prstGeom prst="rect">
            <a:avLst/>
          </a:prstGeom>
          <a:noFill/>
        </p:spPr>
        <p:txBody>
          <a:bodyPr wrap="square">
            <a:spAutoFit/>
          </a:bodyPr>
          <a:lstStyle/>
          <a:p>
            <a:pPr>
              <a:lnSpc>
                <a:spcPct val="150000"/>
              </a:lnSpc>
              <a:buFont typeface="Arial" pitchFamily="34" charset="0"/>
              <a:buNone/>
              <a:defRPr/>
            </a:pPr>
            <a:r>
              <a:rPr lang="zh-CN" altLang="en-US" sz="2400" dirty="0">
                <a:latin typeface="+mn-ea"/>
                <a:ea typeface="+mn-ea"/>
              </a:rPr>
              <a:t>一、工艺参数</a:t>
            </a:r>
            <a:endParaRPr lang="en-US" altLang="zh-CN" sz="2400" dirty="0">
              <a:latin typeface="+mn-ea"/>
              <a:ea typeface="+mn-ea"/>
            </a:endParaRPr>
          </a:p>
          <a:p>
            <a:pPr>
              <a:lnSpc>
                <a:spcPct val="150000"/>
              </a:lnSpc>
              <a:buFont typeface="Arial" pitchFamily="34" charset="0"/>
              <a:buNone/>
              <a:defRPr/>
            </a:pPr>
            <a:endParaRPr lang="en-US" altLang="zh-CN" dirty="0">
              <a:latin typeface="+mn-ea"/>
              <a:ea typeface="+mn-ea"/>
            </a:endParaRPr>
          </a:p>
          <a:p>
            <a:pPr>
              <a:lnSpc>
                <a:spcPct val="150000"/>
              </a:lnSpc>
              <a:buFont typeface="Arial" pitchFamily="34" charset="0"/>
              <a:buNone/>
              <a:defRPr/>
            </a:pPr>
            <a:r>
              <a:rPr lang="zh-CN" altLang="en-US" dirty="0">
                <a:latin typeface="+mn-ea"/>
                <a:ea typeface="+mn-ea"/>
              </a:rPr>
              <a:t>（一）施工过程数（</a:t>
            </a:r>
            <a:r>
              <a:rPr lang="en-US" altLang="zh-CN" dirty="0">
                <a:latin typeface="+mn-ea"/>
                <a:ea typeface="+mn-ea"/>
              </a:rPr>
              <a:t>n</a:t>
            </a:r>
            <a:r>
              <a:rPr lang="zh-CN" altLang="en-US" dirty="0">
                <a:latin typeface="+mn-ea"/>
                <a:ea typeface="+mn-ea"/>
              </a:rPr>
              <a:t>）</a:t>
            </a:r>
          </a:p>
          <a:p>
            <a:pPr>
              <a:lnSpc>
                <a:spcPct val="150000"/>
              </a:lnSpc>
              <a:buFont typeface="Arial" pitchFamily="34" charset="0"/>
              <a:buNone/>
              <a:defRPr/>
            </a:pPr>
            <a:endParaRPr lang="zh-CN" altLang="en-US" dirty="0">
              <a:latin typeface="+mn-ea"/>
              <a:ea typeface="+mn-ea"/>
            </a:endParaRPr>
          </a:p>
          <a:p>
            <a:pPr>
              <a:lnSpc>
                <a:spcPct val="150000"/>
              </a:lnSpc>
              <a:buFont typeface="Arial" pitchFamily="34" charset="0"/>
              <a:buNone/>
              <a:defRPr/>
            </a:pPr>
            <a:r>
              <a:rPr lang="zh-CN" altLang="en-US" dirty="0">
                <a:latin typeface="+mn-ea"/>
                <a:ea typeface="+mn-ea"/>
              </a:rPr>
              <a:t>在流水施工中，流水施工过程数目用</a:t>
            </a:r>
            <a:r>
              <a:rPr lang="en-US" altLang="zh-CN" dirty="0">
                <a:latin typeface="+mn-ea"/>
                <a:ea typeface="+mn-ea"/>
              </a:rPr>
              <a:t>n </a:t>
            </a:r>
            <a:r>
              <a:rPr lang="zh-CN" altLang="en-US" dirty="0">
                <a:latin typeface="+mn-ea"/>
                <a:ea typeface="+mn-ea"/>
              </a:rPr>
              <a:t>表示。它是流水施工的主要参数之一。对 于一个单位工程而言，通常它不等于计划中包括的全部施工过程数。因为这些施工过 程并非都能按流水方式组织施工，可能其中几个阶段是采用流水施工。</a:t>
            </a:r>
            <a:endParaRPr lang="en-US" altLang="zh-CN" dirty="0">
              <a:latin typeface="+mn-ea"/>
              <a:ea typeface="+mn-ea"/>
            </a:endParaRPr>
          </a:p>
        </p:txBody>
      </p:sp>
      <p:pic>
        <p:nvPicPr>
          <p:cNvPr id="1026" name="Picture 2"/>
          <p:cNvPicPr>
            <a:picLocks noChangeAspect="1" noChangeArrowheads="1"/>
          </p:cNvPicPr>
          <p:nvPr/>
        </p:nvPicPr>
        <p:blipFill>
          <a:blip r:embed="rId3" cstate="print"/>
          <a:srcRect/>
          <a:stretch>
            <a:fillRect/>
          </a:stretch>
        </p:blipFill>
        <p:spPr bwMode="auto">
          <a:xfrm>
            <a:off x="686319" y="2204864"/>
            <a:ext cx="4763990" cy="2977183"/>
          </a:xfrm>
          <a:prstGeom prst="rect">
            <a:avLst/>
          </a:prstGeom>
          <a:noFill/>
          <a:ln w="9525">
            <a:noFill/>
            <a:miter lim="800000"/>
            <a:headEnd/>
            <a:tailEnd/>
          </a:ln>
        </p:spPr>
      </p:pic>
      <p:sp>
        <p:nvSpPr>
          <p:cNvPr id="9" name="TextBox 54">
            <a:extLst>
              <a:ext uri="{FF2B5EF4-FFF2-40B4-BE49-F238E27FC236}">
                <a16:creationId xmlns="" xmlns:a16="http://schemas.microsoft.com/office/drawing/2014/main" id="{287A6113-26D4-4AFB-A571-93963D5769B5}"/>
              </a:ext>
            </a:extLst>
          </p:cNvPr>
          <p:cNvSpPr txBox="1">
            <a:spLocks noChangeArrowheads="1"/>
          </p:cNvSpPr>
          <p:nvPr/>
        </p:nvSpPr>
        <p:spPr bwMode="auto">
          <a:xfrm>
            <a:off x="1339421" y="125771"/>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流水施工参数的确定</a:t>
            </a:r>
          </a:p>
        </p:txBody>
      </p:sp>
      <p:sp>
        <p:nvSpPr>
          <p:cNvPr id="10" name="TextBox 55">
            <a:extLst>
              <a:ext uri="{FF2B5EF4-FFF2-40B4-BE49-F238E27FC236}">
                <a16:creationId xmlns="" xmlns:a16="http://schemas.microsoft.com/office/drawing/2014/main" id="{1CECEBEA-2CCF-4D6E-A9FB-7D9B3C053B8F}"/>
              </a:ext>
            </a:extLst>
          </p:cNvPr>
          <p:cNvSpPr txBox="1">
            <a:spLocks noChangeArrowheads="1"/>
          </p:cNvSpPr>
          <p:nvPr/>
        </p:nvSpPr>
        <p:spPr bwMode="auto">
          <a:xfrm>
            <a:off x="-310331" y="14116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45949" y="1134003"/>
            <a:ext cx="7704757" cy="5029390"/>
          </a:xfrm>
          <a:prstGeom prst="rect">
            <a:avLst/>
          </a:prstGeom>
          <a:noFill/>
        </p:spPr>
        <p:txBody>
          <a:bodyPr wrap="square">
            <a:spAutoFit/>
          </a:bodyPr>
          <a:lstStyle/>
          <a:p>
            <a:pPr>
              <a:lnSpc>
                <a:spcPct val="150000"/>
              </a:lnSpc>
              <a:buFont typeface="Arial" pitchFamily="34" charset="0"/>
              <a:buNone/>
              <a:defRPr/>
            </a:pPr>
            <a:r>
              <a:rPr lang="zh-CN" altLang="en-US" dirty="0">
                <a:latin typeface="+mn-ea"/>
                <a:ea typeface="+mn-ea"/>
              </a:rPr>
              <a:t>（二）流水强度</a:t>
            </a:r>
            <a:endParaRPr lang="en-US" altLang="zh-CN" dirty="0">
              <a:latin typeface="+mn-ea"/>
              <a:ea typeface="+mn-ea"/>
            </a:endParaRPr>
          </a:p>
          <a:p>
            <a:pPr>
              <a:lnSpc>
                <a:spcPct val="150000"/>
              </a:lnSpc>
              <a:buFont typeface="Arial" pitchFamily="34" charset="0"/>
              <a:buNone/>
              <a:defRPr/>
            </a:pPr>
            <a:r>
              <a:rPr lang="zh-CN" altLang="en-US" dirty="0">
                <a:latin typeface="+mn-ea"/>
                <a:ea typeface="+mn-ea"/>
              </a:rPr>
              <a:t>流水强度是指在组织流水施工时，某施工过程（或专业工作队）在单位时间内所完 成的工程量，也称为流水能力或生产能力。</a:t>
            </a:r>
            <a:endParaRPr lang="en-US" altLang="zh-CN" dirty="0">
              <a:latin typeface="+mn-ea"/>
              <a:ea typeface="+mn-ea"/>
            </a:endParaRPr>
          </a:p>
          <a:p>
            <a:pPr marL="342900" indent="-342900">
              <a:lnSpc>
                <a:spcPct val="150000"/>
              </a:lnSpc>
              <a:buFont typeface="Arial" pitchFamily="34" charset="0"/>
              <a:buAutoNum type="arabicPeriod"/>
              <a:defRPr/>
            </a:pPr>
            <a:r>
              <a:rPr lang="zh-CN" altLang="en-US" dirty="0">
                <a:latin typeface="+mn-ea"/>
                <a:ea typeface="+mn-ea"/>
              </a:rPr>
              <a:t>机械施工过程流水强度</a:t>
            </a:r>
            <a:endParaRPr lang="en-US" altLang="zh-CN" dirty="0">
              <a:latin typeface="+mn-ea"/>
              <a:ea typeface="+mn-ea"/>
            </a:endParaRPr>
          </a:p>
          <a:p>
            <a:pPr>
              <a:lnSpc>
                <a:spcPct val="150000"/>
              </a:lnSpc>
              <a:defRPr/>
            </a:pPr>
            <a:endParaRPr lang="en-US" altLang="zh-CN" dirty="0">
              <a:latin typeface="+mn-ea"/>
              <a:ea typeface="+mn-ea"/>
            </a:endParaRPr>
          </a:p>
          <a:p>
            <a:pPr>
              <a:lnSpc>
                <a:spcPct val="150000"/>
              </a:lnSpc>
              <a:defRPr/>
            </a:pPr>
            <a:endParaRPr lang="en-US" altLang="zh-CN" dirty="0">
              <a:latin typeface="+mn-ea"/>
              <a:ea typeface="+mn-ea"/>
            </a:endParaRPr>
          </a:p>
          <a:p>
            <a:pPr>
              <a:lnSpc>
                <a:spcPct val="150000"/>
              </a:lnSpc>
              <a:defRPr/>
            </a:pPr>
            <a:endParaRPr lang="en-US" altLang="zh-CN" dirty="0">
              <a:latin typeface="+mn-ea"/>
              <a:ea typeface="+mn-ea"/>
            </a:endParaRPr>
          </a:p>
          <a:p>
            <a:pPr>
              <a:lnSpc>
                <a:spcPct val="150000"/>
              </a:lnSpc>
              <a:defRPr/>
            </a:pPr>
            <a:endParaRPr lang="en-US" altLang="zh-CN" dirty="0">
              <a:latin typeface="+mn-ea"/>
              <a:ea typeface="+mn-ea"/>
            </a:endParaRPr>
          </a:p>
          <a:p>
            <a:pPr marL="342900" indent="-342900">
              <a:lnSpc>
                <a:spcPct val="150000"/>
              </a:lnSpc>
              <a:buAutoNum type="arabicPeriod" startAt="2"/>
              <a:defRPr/>
            </a:pPr>
            <a:r>
              <a:rPr lang="zh-CN" altLang="en-US" dirty="0">
                <a:latin typeface="+mn-ea"/>
                <a:ea typeface="+mn-ea"/>
              </a:rPr>
              <a:t>人工施工过程的流水强度</a:t>
            </a:r>
            <a:endParaRPr lang="en-US" altLang="zh-CN" dirty="0">
              <a:latin typeface="+mn-ea"/>
              <a:ea typeface="+mn-ea"/>
            </a:endParaRPr>
          </a:p>
          <a:p>
            <a:pPr marL="342900" indent="-342900">
              <a:lnSpc>
                <a:spcPct val="150000"/>
              </a:lnSpc>
              <a:buAutoNum type="arabicPeriod" startAt="2"/>
              <a:defRPr/>
            </a:pPr>
            <a:endParaRPr lang="zh-CN" altLang="en-US" dirty="0">
              <a:latin typeface="+mn-ea"/>
              <a:ea typeface="+mn-ea"/>
            </a:endParaRPr>
          </a:p>
          <a:p>
            <a:pPr>
              <a:lnSpc>
                <a:spcPct val="150000"/>
              </a:lnSpc>
              <a:defRPr/>
            </a:pPr>
            <a:r>
              <a:rPr lang="zh-CN" altLang="en-US" dirty="0">
                <a:latin typeface="+mn-ea"/>
                <a:ea typeface="+mn-ea"/>
              </a:rPr>
              <a:t> </a:t>
            </a:r>
            <a:endParaRPr lang="en-US" altLang="zh-CN" dirty="0">
              <a:latin typeface="+mn-ea"/>
              <a:ea typeface="+mn-ea"/>
            </a:endParaRPr>
          </a:p>
          <a:p>
            <a:pPr marL="342900" indent="-342900">
              <a:lnSpc>
                <a:spcPct val="150000"/>
              </a:lnSpc>
              <a:buFont typeface="Arial" pitchFamily="34" charset="0"/>
              <a:buNone/>
              <a:defRPr/>
            </a:pPr>
            <a:endParaRPr lang="zh-CN" altLang="en-US" dirty="0">
              <a:latin typeface="+mn-ea"/>
              <a:ea typeface="+mn-ea"/>
            </a:endParaRPr>
          </a:p>
        </p:txBody>
      </p:sp>
      <p:pic>
        <p:nvPicPr>
          <p:cNvPr id="2" name="图片 1">
            <a:extLst>
              <a:ext uri="{FF2B5EF4-FFF2-40B4-BE49-F238E27FC236}">
                <a16:creationId xmlns="" xmlns:a16="http://schemas.microsoft.com/office/drawing/2014/main" id="{3B28A21A-C71C-45CE-999D-7F463AB82750}"/>
              </a:ext>
            </a:extLst>
          </p:cNvPr>
          <p:cNvPicPr>
            <a:picLocks noChangeAspect="1"/>
          </p:cNvPicPr>
          <p:nvPr/>
        </p:nvPicPr>
        <p:blipFill>
          <a:blip r:embed="rId3"/>
          <a:stretch>
            <a:fillRect/>
          </a:stretch>
        </p:blipFill>
        <p:spPr>
          <a:xfrm>
            <a:off x="3542422" y="2936166"/>
            <a:ext cx="5608806" cy="1425063"/>
          </a:xfrm>
          <a:prstGeom prst="rect">
            <a:avLst/>
          </a:prstGeom>
        </p:spPr>
      </p:pic>
      <p:pic>
        <p:nvPicPr>
          <p:cNvPr id="3" name="图片 2">
            <a:extLst>
              <a:ext uri="{FF2B5EF4-FFF2-40B4-BE49-F238E27FC236}">
                <a16:creationId xmlns="" xmlns:a16="http://schemas.microsoft.com/office/drawing/2014/main" id="{DC12BDDB-83FF-41B9-9BB7-AC17A0C5A9E4}"/>
              </a:ext>
            </a:extLst>
          </p:cNvPr>
          <p:cNvPicPr>
            <a:picLocks noChangeAspect="1"/>
          </p:cNvPicPr>
          <p:nvPr/>
        </p:nvPicPr>
        <p:blipFill>
          <a:blip r:embed="rId4"/>
          <a:stretch>
            <a:fillRect/>
          </a:stretch>
        </p:blipFill>
        <p:spPr>
          <a:xfrm>
            <a:off x="3542422" y="5175309"/>
            <a:ext cx="5486875" cy="1097375"/>
          </a:xfrm>
          <a:prstGeom prst="rect">
            <a:avLst/>
          </a:prstGeom>
        </p:spPr>
      </p:pic>
      <p:sp>
        <p:nvSpPr>
          <p:cNvPr id="9" name="TextBox 54">
            <a:extLst>
              <a:ext uri="{FF2B5EF4-FFF2-40B4-BE49-F238E27FC236}">
                <a16:creationId xmlns="" xmlns:a16="http://schemas.microsoft.com/office/drawing/2014/main" id="{D8C5A40F-B2B7-4FDD-AC83-3611D0B3B8C8}"/>
              </a:ext>
            </a:extLst>
          </p:cNvPr>
          <p:cNvSpPr txBox="1">
            <a:spLocks noChangeArrowheads="1"/>
          </p:cNvSpPr>
          <p:nvPr/>
        </p:nvSpPr>
        <p:spPr bwMode="auto">
          <a:xfrm>
            <a:off x="1339421" y="125771"/>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流水施工参数的确定</a:t>
            </a:r>
          </a:p>
        </p:txBody>
      </p:sp>
      <p:sp>
        <p:nvSpPr>
          <p:cNvPr id="10" name="TextBox 55">
            <a:extLst>
              <a:ext uri="{FF2B5EF4-FFF2-40B4-BE49-F238E27FC236}">
                <a16:creationId xmlns="" xmlns:a16="http://schemas.microsoft.com/office/drawing/2014/main" id="{D95479C0-F7D1-4E4D-A021-EB737A7AA744}"/>
              </a:ext>
            </a:extLst>
          </p:cNvPr>
          <p:cNvSpPr txBox="1">
            <a:spLocks noChangeArrowheads="1"/>
          </p:cNvSpPr>
          <p:nvPr/>
        </p:nvSpPr>
        <p:spPr bwMode="auto">
          <a:xfrm>
            <a:off x="-310331" y="14116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33988" y="1916113"/>
            <a:ext cx="6192837" cy="3603679"/>
          </a:xfrm>
          <a:prstGeom prst="rect">
            <a:avLst/>
          </a:prstGeom>
          <a:noFill/>
        </p:spPr>
        <p:txBody>
          <a:bodyPr>
            <a:spAutoFit/>
          </a:bodyPr>
          <a:lstStyle/>
          <a:p>
            <a:pPr>
              <a:lnSpc>
                <a:spcPct val="150000"/>
              </a:lnSpc>
              <a:buFont typeface="Arial" pitchFamily="34" charset="0"/>
              <a:buNone/>
              <a:defRPr/>
            </a:pPr>
            <a:r>
              <a:rPr lang="zh-CN" altLang="en-US" sz="2400" dirty="0">
                <a:latin typeface="+mn-ea"/>
                <a:ea typeface="+mn-ea"/>
              </a:rPr>
              <a:t>二、空间参数</a:t>
            </a:r>
            <a:endParaRPr lang="en-US" altLang="zh-CN" dirty="0">
              <a:latin typeface="+mn-ea"/>
              <a:ea typeface="+mn-ea"/>
            </a:endParaRPr>
          </a:p>
          <a:p>
            <a:pPr>
              <a:lnSpc>
                <a:spcPct val="150000"/>
              </a:lnSpc>
              <a:buFont typeface="Arial" pitchFamily="34" charset="0"/>
              <a:buNone/>
              <a:defRPr/>
            </a:pPr>
            <a:endParaRPr lang="en-US" altLang="zh-CN" dirty="0">
              <a:latin typeface="+mn-ea"/>
              <a:ea typeface="+mn-ea"/>
            </a:endParaRPr>
          </a:p>
          <a:p>
            <a:pPr>
              <a:lnSpc>
                <a:spcPct val="150000"/>
              </a:lnSpc>
              <a:buFont typeface="Arial" pitchFamily="34" charset="0"/>
              <a:buNone/>
              <a:defRPr/>
            </a:pPr>
            <a:r>
              <a:rPr lang="zh-CN" altLang="en-US" sz="1600" dirty="0">
                <a:latin typeface="+mn-ea"/>
                <a:ea typeface="+mn-ea"/>
              </a:rPr>
              <a:t>空间参数是指在组织流水施工时，用以表达流水施工在空间布置上开展状态的参数。</a:t>
            </a:r>
            <a:endParaRPr lang="en-US" altLang="zh-CN" sz="1600" dirty="0">
              <a:latin typeface="+mn-ea"/>
              <a:ea typeface="+mn-ea"/>
            </a:endParaRPr>
          </a:p>
          <a:p>
            <a:pPr>
              <a:lnSpc>
                <a:spcPct val="150000"/>
              </a:lnSpc>
              <a:buFont typeface="Arial" pitchFamily="34" charset="0"/>
              <a:buNone/>
              <a:defRPr/>
            </a:pPr>
            <a:endParaRPr lang="en-US" altLang="zh-CN" sz="1600" dirty="0">
              <a:latin typeface="+mn-ea"/>
              <a:ea typeface="+mn-ea"/>
            </a:endParaRPr>
          </a:p>
          <a:p>
            <a:pPr>
              <a:lnSpc>
                <a:spcPct val="150000"/>
              </a:lnSpc>
              <a:buFont typeface="Arial" pitchFamily="34" charset="0"/>
              <a:buNone/>
              <a:defRPr/>
            </a:pPr>
            <a:r>
              <a:rPr lang="zh-CN" altLang="en-US" sz="1600" dirty="0">
                <a:latin typeface="+mn-ea"/>
                <a:ea typeface="+mn-ea"/>
              </a:rPr>
              <a:t>（一）工作面</a:t>
            </a:r>
            <a:endParaRPr lang="en-US" altLang="zh-CN" sz="1600" dirty="0">
              <a:latin typeface="+mn-ea"/>
              <a:ea typeface="+mn-ea"/>
            </a:endParaRPr>
          </a:p>
          <a:p>
            <a:pPr>
              <a:lnSpc>
                <a:spcPct val="150000"/>
              </a:lnSpc>
              <a:buFont typeface="Arial" pitchFamily="34" charset="0"/>
              <a:buNone/>
              <a:defRPr/>
            </a:pPr>
            <a:r>
              <a:rPr lang="zh-CN" altLang="en-US" sz="1600" dirty="0">
                <a:latin typeface="+mn-ea"/>
                <a:ea typeface="+mn-ea"/>
              </a:rPr>
              <a:t>工作面是指供某专业工种的工人或某种施工机械进行施工的活动空间。工作面的大小，表明能安排施工人数或机械台数的多少。</a:t>
            </a:r>
          </a:p>
          <a:p>
            <a:pPr>
              <a:lnSpc>
                <a:spcPct val="150000"/>
              </a:lnSpc>
              <a:buFont typeface="Arial" pitchFamily="34" charset="0"/>
              <a:buNone/>
              <a:defRPr/>
            </a:pPr>
            <a:endParaRPr lang="en-US" altLang="zh-CN" sz="1600" dirty="0">
              <a:latin typeface="+mn-ea"/>
              <a:ea typeface="+mn-ea"/>
            </a:endParaRPr>
          </a:p>
        </p:txBody>
      </p:sp>
      <p:pic>
        <p:nvPicPr>
          <p:cNvPr id="3074" name="Picture 2"/>
          <p:cNvPicPr>
            <a:picLocks noChangeAspect="1" noChangeArrowheads="1"/>
          </p:cNvPicPr>
          <p:nvPr/>
        </p:nvPicPr>
        <p:blipFill>
          <a:blip r:embed="rId3" cstate="print"/>
          <a:srcRect/>
          <a:stretch>
            <a:fillRect/>
          </a:stretch>
        </p:blipFill>
        <p:spPr bwMode="auto">
          <a:xfrm>
            <a:off x="697782" y="1628800"/>
            <a:ext cx="4180834" cy="3505200"/>
          </a:xfrm>
          <a:prstGeom prst="rect">
            <a:avLst/>
          </a:prstGeom>
          <a:noFill/>
          <a:ln w="9525">
            <a:noFill/>
            <a:miter lim="800000"/>
            <a:headEnd/>
            <a:tailEnd/>
          </a:ln>
        </p:spPr>
      </p:pic>
      <p:sp>
        <p:nvSpPr>
          <p:cNvPr id="9" name="TextBox 54">
            <a:extLst>
              <a:ext uri="{FF2B5EF4-FFF2-40B4-BE49-F238E27FC236}">
                <a16:creationId xmlns="" xmlns:a16="http://schemas.microsoft.com/office/drawing/2014/main" id="{40FFC4AA-58D7-4DAC-9D48-245C872DE5A8}"/>
              </a:ext>
            </a:extLst>
          </p:cNvPr>
          <p:cNvSpPr txBox="1">
            <a:spLocks noChangeArrowheads="1"/>
          </p:cNvSpPr>
          <p:nvPr/>
        </p:nvSpPr>
        <p:spPr bwMode="auto">
          <a:xfrm>
            <a:off x="1339421" y="125771"/>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流水施工参数的确定</a:t>
            </a:r>
          </a:p>
        </p:txBody>
      </p:sp>
      <p:sp>
        <p:nvSpPr>
          <p:cNvPr id="10" name="TextBox 55">
            <a:extLst>
              <a:ext uri="{FF2B5EF4-FFF2-40B4-BE49-F238E27FC236}">
                <a16:creationId xmlns="" xmlns:a16="http://schemas.microsoft.com/office/drawing/2014/main" id="{093CA64C-F965-4EF8-A0DB-6A1D5A42C32C}"/>
              </a:ext>
            </a:extLst>
          </p:cNvPr>
          <p:cNvSpPr txBox="1">
            <a:spLocks noChangeArrowheads="1"/>
          </p:cNvSpPr>
          <p:nvPr/>
        </p:nvSpPr>
        <p:spPr bwMode="auto">
          <a:xfrm>
            <a:off x="-310331" y="14116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77999" y="1484313"/>
            <a:ext cx="8064798" cy="4613892"/>
          </a:xfrm>
          <a:prstGeom prst="rect">
            <a:avLst/>
          </a:prstGeom>
          <a:noFill/>
        </p:spPr>
        <p:txBody>
          <a:bodyPr wrap="square">
            <a:spAutoFit/>
          </a:bodyPr>
          <a:lstStyle/>
          <a:p>
            <a:pPr>
              <a:lnSpc>
                <a:spcPct val="150000"/>
              </a:lnSpc>
              <a:buFont typeface="Arial" pitchFamily="34" charset="0"/>
              <a:buNone/>
              <a:defRPr/>
            </a:pPr>
            <a:r>
              <a:rPr lang="zh-CN" altLang="en-US" dirty="0">
                <a:latin typeface="+mn-ea"/>
                <a:ea typeface="+mn-ea"/>
              </a:rPr>
              <a:t>（二）施工段（</a:t>
            </a:r>
            <a:r>
              <a:rPr lang="en-US" altLang="zh-CN" dirty="0">
                <a:latin typeface="+mn-ea"/>
                <a:ea typeface="+mn-ea"/>
              </a:rPr>
              <a:t>m</a:t>
            </a:r>
            <a:r>
              <a:rPr lang="zh-CN" altLang="en-US" dirty="0">
                <a:latin typeface="+mn-ea"/>
                <a:ea typeface="+mn-ea"/>
              </a:rPr>
              <a:t>）</a:t>
            </a:r>
            <a:endParaRPr lang="en-US" altLang="zh-CN" dirty="0">
              <a:latin typeface="+mn-ea"/>
              <a:ea typeface="+mn-ea"/>
            </a:endParaRPr>
          </a:p>
          <a:p>
            <a:pPr>
              <a:lnSpc>
                <a:spcPct val="150000"/>
              </a:lnSpc>
              <a:buFont typeface="Arial" pitchFamily="34" charset="0"/>
              <a:buNone/>
              <a:defRPr/>
            </a:pPr>
            <a:endParaRPr lang="en-US" altLang="zh-CN" dirty="0">
              <a:latin typeface="+mn-ea"/>
              <a:ea typeface="+mn-ea"/>
            </a:endParaRPr>
          </a:p>
          <a:p>
            <a:pPr marL="342900" indent="-342900">
              <a:lnSpc>
                <a:spcPct val="150000"/>
              </a:lnSpc>
              <a:buFont typeface="Arial" pitchFamily="34" charset="0"/>
              <a:buAutoNum type="arabicPeriod"/>
              <a:defRPr/>
            </a:pPr>
            <a:r>
              <a:rPr lang="zh-CN" altLang="en-US" dirty="0">
                <a:latin typeface="+mn-ea"/>
                <a:ea typeface="+mn-ea"/>
              </a:rPr>
              <a:t> 划分施工段的目的</a:t>
            </a:r>
          </a:p>
          <a:p>
            <a:pPr>
              <a:lnSpc>
                <a:spcPct val="150000"/>
              </a:lnSpc>
              <a:buFont typeface="Arial" pitchFamily="34" charset="0"/>
              <a:buNone/>
              <a:defRPr/>
            </a:pPr>
            <a:r>
              <a:rPr lang="zh-CN" altLang="en-US" dirty="0">
                <a:latin typeface="+mn-ea"/>
                <a:ea typeface="+mn-ea"/>
              </a:rPr>
              <a:t>划分施工段的目的就是组织流水施工。</a:t>
            </a:r>
            <a:endParaRPr lang="en-US" altLang="zh-CN" dirty="0">
              <a:latin typeface="+mn-ea"/>
              <a:ea typeface="+mn-ea"/>
            </a:endParaRPr>
          </a:p>
          <a:p>
            <a:pPr>
              <a:lnSpc>
                <a:spcPct val="150000"/>
              </a:lnSpc>
              <a:buFont typeface="Arial" pitchFamily="34" charset="0"/>
              <a:buNone/>
              <a:defRPr/>
            </a:pPr>
            <a:r>
              <a:rPr lang="en-US" altLang="zh-CN" dirty="0">
                <a:latin typeface="+mn-ea"/>
                <a:ea typeface="+mn-ea"/>
              </a:rPr>
              <a:t>2. </a:t>
            </a:r>
            <a:r>
              <a:rPr lang="zh-CN" altLang="en-US" dirty="0">
                <a:latin typeface="+mn-ea"/>
                <a:ea typeface="+mn-ea"/>
              </a:rPr>
              <a:t>划分施工段的要求</a:t>
            </a:r>
            <a:endParaRPr lang="en-US" altLang="zh-CN" dirty="0">
              <a:latin typeface="+mn-ea"/>
              <a:ea typeface="+mn-ea"/>
            </a:endParaRPr>
          </a:p>
          <a:p>
            <a:pPr>
              <a:lnSpc>
                <a:spcPct val="150000"/>
              </a:lnSpc>
              <a:buFont typeface="Arial" pitchFamily="34" charset="0"/>
              <a:buNone/>
              <a:defRPr/>
            </a:pPr>
            <a:r>
              <a:rPr lang="zh-CN" altLang="en-US" dirty="0">
                <a:latin typeface="+mn-ea"/>
                <a:ea typeface="+mn-ea"/>
              </a:rPr>
              <a:t>施工段的划分可以是固定的，也可以是不固定的。施工段划分的数目要适当。</a:t>
            </a:r>
            <a:endParaRPr lang="en-US" altLang="zh-CN" dirty="0">
              <a:latin typeface="+mn-ea"/>
              <a:ea typeface="+mn-ea"/>
            </a:endParaRPr>
          </a:p>
          <a:p>
            <a:pPr>
              <a:lnSpc>
                <a:spcPct val="150000"/>
              </a:lnSpc>
              <a:buFont typeface="Arial" pitchFamily="34" charset="0"/>
              <a:buNone/>
              <a:defRPr/>
            </a:pPr>
            <a:endParaRPr lang="en-US" altLang="zh-CN" dirty="0">
              <a:latin typeface="+mn-ea"/>
              <a:ea typeface="+mn-ea"/>
            </a:endParaRPr>
          </a:p>
          <a:p>
            <a:pPr>
              <a:lnSpc>
                <a:spcPct val="150000"/>
              </a:lnSpc>
              <a:buFont typeface="Arial" pitchFamily="34" charset="0"/>
              <a:buNone/>
              <a:defRPr/>
            </a:pPr>
            <a:r>
              <a:rPr lang="zh-CN" altLang="en-US" dirty="0">
                <a:latin typeface="+mn-ea"/>
                <a:ea typeface="+mn-ea"/>
              </a:rPr>
              <a:t>（三）施工层</a:t>
            </a:r>
          </a:p>
          <a:p>
            <a:pPr>
              <a:lnSpc>
                <a:spcPct val="150000"/>
              </a:lnSpc>
              <a:buFont typeface="Arial" pitchFamily="34" charset="0"/>
              <a:buNone/>
              <a:defRPr/>
            </a:pPr>
            <a:r>
              <a:rPr lang="zh-CN" altLang="en-US" dirty="0">
                <a:latin typeface="+mn-ea"/>
                <a:ea typeface="+mn-ea"/>
              </a:rPr>
              <a:t>在组织流水施工时，为满足专业工种对操作高度及施工工艺的要求，通常将工程 对象在竖向上划分成若干个操作层，这些操作层称为施工层。</a:t>
            </a:r>
            <a:endParaRPr lang="en-US" altLang="zh-CN" dirty="0">
              <a:latin typeface="+mn-ea"/>
              <a:ea typeface="+mn-ea"/>
            </a:endParaRPr>
          </a:p>
          <a:p>
            <a:pPr marL="342900" indent="-342900">
              <a:lnSpc>
                <a:spcPct val="150000"/>
              </a:lnSpc>
              <a:buFont typeface="Arial" pitchFamily="34" charset="0"/>
              <a:buNone/>
              <a:defRPr/>
            </a:pPr>
            <a:endParaRPr lang="zh-CN" altLang="en-US" dirty="0">
              <a:latin typeface="+mn-ea"/>
              <a:ea typeface="+mn-ea"/>
            </a:endParaRPr>
          </a:p>
        </p:txBody>
      </p:sp>
      <p:sp>
        <p:nvSpPr>
          <p:cNvPr id="5" name="TextBox 54">
            <a:extLst>
              <a:ext uri="{FF2B5EF4-FFF2-40B4-BE49-F238E27FC236}">
                <a16:creationId xmlns="" xmlns:a16="http://schemas.microsoft.com/office/drawing/2014/main" id="{99C2D87B-77AC-4530-8721-74DFC8E15938}"/>
              </a:ext>
            </a:extLst>
          </p:cNvPr>
          <p:cNvSpPr txBox="1">
            <a:spLocks noChangeArrowheads="1"/>
          </p:cNvSpPr>
          <p:nvPr/>
        </p:nvSpPr>
        <p:spPr bwMode="auto">
          <a:xfrm>
            <a:off x="1339421" y="125771"/>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流水施工参数的确定</a:t>
            </a:r>
          </a:p>
        </p:txBody>
      </p:sp>
      <p:sp>
        <p:nvSpPr>
          <p:cNvPr id="9" name="TextBox 55">
            <a:extLst>
              <a:ext uri="{FF2B5EF4-FFF2-40B4-BE49-F238E27FC236}">
                <a16:creationId xmlns="" xmlns:a16="http://schemas.microsoft.com/office/drawing/2014/main" id="{4F6B34E7-0B5F-418D-94BF-98C20ABCD8F9}"/>
              </a:ext>
            </a:extLst>
          </p:cNvPr>
          <p:cNvSpPr txBox="1">
            <a:spLocks noChangeArrowheads="1"/>
          </p:cNvSpPr>
          <p:nvPr/>
        </p:nvSpPr>
        <p:spPr bwMode="auto">
          <a:xfrm>
            <a:off x="-310331" y="14116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12737" y="558769"/>
            <a:ext cx="5616575" cy="581057"/>
          </a:xfrm>
          <a:prstGeom prst="rect">
            <a:avLst/>
          </a:prstGeom>
          <a:noFill/>
        </p:spPr>
        <p:txBody>
          <a:bodyPr>
            <a:spAutoFit/>
          </a:bodyPr>
          <a:lstStyle/>
          <a:p>
            <a:pPr>
              <a:lnSpc>
                <a:spcPct val="150000"/>
              </a:lnSpc>
              <a:buFont typeface="Arial" pitchFamily="34" charset="0"/>
              <a:buNone/>
              <a:defRPr/>
            </a:pPr>
            <a:r>
              <a:rPr lang="zh-CN" altLang="en-US" sz="2400" dirty="0">
                <a:latin typeface="+mn-ea"/>
                <a:ea typeface="+mn-ea"/>
              </a:rPr>
              <a:t>三、时间参数</a:t>
            </a:r>
          </a:p>
        </p:txBody>
      </p:sp>
      <p:sp>
        <p:nvSpPr>
          <p:cNvPr id="29" name="Freeform 6">
            <a:extLst>
              <a:ext uri="{FF2B5EF4-FFF2-40B4-BE49-F238E27FC236}">
                <a16:creationId xmlns="" xmlns:a16="http://schemas.microsoft.com/office/drawing/2014/main" id="{18C4853C-B281-4BFC-804C-B82AF1C1783D}"/>
              </a:ext>
            </a:extLst>
          </p:cNvPr>
          <p:cNvSpPr>
            <a:spLocks/>
          </p:cNvSpPr>
          <p:nvPr/>
        </p:nvSpPr>
        <p:spPr bwMode="auto">
          <a:xfrm>
            <a:off x="1605756" y="1550988"/>
            <a:ext cx="2619375" cy="41275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30" name="Freeform 7">
            <a:extLst>
              <a:ext uri="{FF2B5EF4-FFF2-40B4-BE49-F238E27FC236}">
                <a16:creationId xmlns="" xmlns:a16="http://schemas.microsoft.com/office/drawing/2014/main" id="{54063595-F6B0-4664-9D45-179466182314}"/>
              </a:ext>
            </a:extLst>
          </p:cNvPr>
          <p:cNvSpPr>
            <a:spLocks/>
          </p:cNvSpPr>
          <p:nvPr/>
        </p:nvSpPr>
        <p:spPr bwMode="auto">
          <a:xfrm>
            <a:off x="1605756" y="2703513"/>
            <a:ext cx="2619375" cy="411162"/>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31" name="Freeform 8">
            <a:extLst>
              <a:ext uri="{FF2B5EF4-FFF2-40B4-BE49-F238E27FC236}">
                <a16:creationId xmlns="" xmlns:a16="http://schemas.microsoft.com/office/drawing/2014/main" id="{EB24B5A3-79C1-4B8C-816B-8F681F798A8B}"/>
              </a:ext>
            </a:extLst>
          </p:cNvPr>
          <p:cNvSpPr>
            <a:spLocks/>
          </p:cNvSpPr>
          <p:nvPr/>
        </p:nvSpPr>
        <p:spPr bwMode="auto">
          <a:xfrm>
            <a:off x="1605756" y="3862388"/>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32" name="Freeform 9">
            <a:extLst>
              <a:ext uri="{FF2B5EF4-FFF2-40B4-BE49-F238E27FC236}">
                <a16:creationId xmlns="" xmlns:a16="http://schemas.microsoft.com/office/drawing/2014/main" id="{3C727671-7A35-4276-897C-2C787912B1C8}"/>
              </a:ext>
            </a:extLst>
          </p:cNvPr>
          <p:cNvSpPr>
            <a:spLocks/>
          </p:cNvSpPr>
          <p:nvPr/>
        </p:nvSpPr>
        <p:spPr bwMode="auto">
          <a:xfrm>
            <a:off x="1605756" y="5084763"/>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37" name="TextBox 12">
            <a:extLst>
              <a:ext uri="{FF2B5EF4-FFF2-40B4-BE49-F238E27FC236}">
                <a16:creationId xmlns="" xmlns:a16="http://schemas.microsoft.com/office/drawing/2014/main" id="{54B8DBE7-17FE-4DAA-8B49-1CD986149794}"/>
              </a:ext>
            </a:extLst>
          </p:cNvPr>
          <p:cNvSpPr txBox="1"/>
          <p:nvPr/>
        </p:nvSpPr>
        <p:spPr>
          <a:xfrm>
            <a:off x="2567781" y="1569622"/>
            <a:ext cx="1539875" cy="338554"/>
          </a:xfrm>
          <a:prstGeom prst="rect">
            <a:avLst/>
          </a:prstGeom>
          <a:noFill/>
        </p:spPr>
        <p:txBody>
          <a:bodyPr>
            <a:spAutoFit/>
          </a:bodyPr>
          <a:lstStyle/>
          <a:p>
            <a:pPr algn="ctr">
              <a:buFont typeface="Arial" pitchFamily="34" charset="0"/>
              <a:buNone/>
              <a:defRPr/>
            </a:pPr>
            <a:r>
              <a:rPr lang="zh-CN" altLang="en-US" sz="1600" dirty="0">
                <a:solidFill>
                  <a:schemeClr val="accent1"/>
                </a:solidFill>
                <a:latin typeface="+mn-ea"/>
                <a:ea typeface="+mn-ea"/>
              </a:rPr>
              <a:t>流水节拍（</a:t>
            </a:r>
            <a:r>
              <a:rPr lang="en-US" altLang="zh-CN" sz="1600" dirty="0">
                <a:solidFill>
                  <a:schemeClr val="accent1"/>
                </a:solidFill>
                <a:latin typeface="+mn-ea"/>
                <a:ea typeface="+mn-ea"/>
              </a:rPr>
              <a:t>t</a:t>
            </a:r>
            <a:r>
              <a:rPr lang="zh-CN" altLang="en-US" sz="1600" dirty="0">
                <a:solidFill>
                  <a:schemeClr val="accent1"/>
                </a:solidFill>
                <a:latin typeface="+mn-ea"/>
                <a:ea typeface="+mn-ea"/>
              </a:rPr>
              <a:t>）</a:t>
            </a:r>
          </a:p>
        </p:txBody>
      </p:sp>
      <p:sp>
        <p:nvSpPr>
          <p:cNvPr id="38" name="TextBox 13">
            <a:extLst>
              <a:ext uri="{FF2B5EF4-FFF2-40B4-BE49-F238E27FC236}">
                <a16:creationId xmlns="" xmlns:a16="http://schemas.microsoft.com/office/drawing/2014/main" id="{FE95829D-84E5-4B92-B07D-D7089A9B5204}"/>
              </a:ext>
            </a:extLst>
          </p:cNvPr>
          <p:cNvSpPr txBox="1"/>
          <p:nvPr/>
        </p:nvSpPr>
        <p:spPr>
          <a:xfrm>
            <a:off x="2402285" y="2727327"/>
            <a:ext cx="1397000" cy="338137"/>
          </a:xfrm>
          <a:prstGeom prst="rect">
            <a:avLst/>
          </a:prstGeom>
          <a:noFill/>
        </p:spPr>
        <p:txBody>
          <a:bodyPr>
            <a:spAutoFit/>
          </a:bodyPr>
          <a:lstStyle/>
          <a:p>
            <a:pPr algn="ctr">
              <a:buFont typeface="Arial" pitchFamily="34" charset="0"/>
              <a:buNone/>
              <a:defRPr/>
            </a:pPr>
            <a:r>
              <a:rPr lang="zh-CN" altLang="en-US" sz="1600" dirty="0">
                <a:solidFill>
                  <a:schemeClr val="accent1">
                    <a:lumMod val="50000"/>
                  </a:schemeClr>
                </a:solidFill>
                <a:latin typeface="+mn-ea"/>
                <a:ea typeface="+mn-ea"/>
              </a:rPr>
              <a:t>间歇时间</a:t>
            </a:r>
          </a:p>
        </p:txBody>
      </p:sp>
      <p:sp>
        <p:nvSpPr>
          <p:cNvPr id="39" name="TextBox 14">
            <a:extLst>
              <a:ext uri="{FF2B5EF4-FFF2-40B4-BE49-F238E27FC236}">
                <a16:creationId xmlns="" xmlns:a16="http://schemas.microsoft.com/office/drawing/2014/main" id="{AC5D93F4-B024-403E-8258-B1B2A3702F6F}"/>
              </a:ext>
            </a:extLst>
          </p:cNvPr>
          <p:cNvSpPr txBox="1"/>
          <p:nvPr/>
        </p:nvSpPr>
        <p:spPr>
          <a:xfrm>
            <a:off x="2418043" y="3899486"/>
            <a:ext cx="1690687" cy="338554"/>
          </a:xfrm>
          <a:prstGeom prst="rect">
            <a:avLst/>
          </a:prstGeom>
          <a:noFill/>
        </p:spPr>
        <p:txBody>
          <a:bodyPr>
            <a:spAutoFit/>
          </a:bodyPr>
          <a:lstStyle/>
          <a:p>
            <a:pPr algn="ctr">
              <a:buFont typeface="Arial" pitchFamily="34" charset="0"/>
              <a:buNone/>
              <a:defRPr/>
            </a:pPr>
            <a:r>
              <a:rPr lang="zh-CN" altLang="en-US" sz="1600" dirty="0">
                <a:solidFill>
                  <a:schemeClr val="accent1">
                    <a:lumMod val="50000"/>
                  </a:schemeClr>
                </a:solidFill>
                <a:latin typeface="+mn-ea"/>
                <a:ea typeface="+mn-ea"/>
              </a:rPr>
              <a:t>平行搭接时间</a:t>
            </a:r>
            <a:endParaRPr lang="en-US" altLang="zh-CN" sz="1600" dirty="0">
              <a:solidFill>
                <a:schemeClr val="accent1">
                  <a:lumMod val="50000"/>
                </a:schemeClr>
              </a:solidFill>
              <a:latin typeface="+mn-ea"/>
              <a:ea typeface="+mn-ea"/>
            </a:endParaRPr>
          </a:p>
        </p:txBody>
      </p:sp>
      <p:sp>
        <p:nvSpPr>
          <p:cNvPr id="40" name="TextBox 15">
            <a:extLst>
              <a:ext uri="{FF2B5EF4-FFF2-40B4-BE49-F238E27FC236}">
                <a16:creationId xmlns="" xmlns:a16="http://schemas.microsoft.com/office/drawing/2014/main" id="{F954DAF6-866F-42EE-BADB-04F238EEDEF1}"/>
              </a:ext>
            </a:extLst>
          </p:cNvPr>
          <p:cNvSpPr txBox="1"/>
          <p:nvPr/>
        </p:nvSpPr>
        <p:spPr>
          <a:xfrm>
            <a:off x="2567781" y="5119101"/>
            <a:ext cx="1125537" cy="338554"/>
          </a:xfrm>
          <a:prstGeom prst="rect">
            <a:avLst/>
          </a:prstGeom>
          <a:noFill/>
        </p:spPr>
        <p:txBody>
          <a:bodyPr>
            <a:spAutoFit/>
          </a:bodyPr>
          <a:lstStyle/>
          <a:p>
            <a:pPr algn="ctr">
              <a:buFont typeface="Arial" pitchFamily="34" charset="0"/>
              <a:buNone/>
              <a:defRPr/>
            </a:pPr>
            <a:r>
              <a:rPr lang="zh-CN" altLang="en-US" sz="1600" dirty="0">
                <a:solidFill>
                  <a:schemeClr val="accent1">
                    <a:lumMod val="50000"/>
                  </a:schemeClr>
                </a:solidFill>
                <a:latin typeface="+mn-ea"/>
                <a:ea typeface="+mn-ea"/>
              </a:rPr>
              <a:t>流水步距</a:t>
            </a:r>
            <a:endParaRPr lang="en-US" altLang="zh-CN" sz="1600" dirty="0">
              <a:solidFill>
                <a:schemeClr val="accent1">
                  <a:lumMod val="50000"/>
                </a:schemeClr>
              </a:solidFill>
              <a:latin typeface="+mn-ea"/>
              <a:ea typeface="+mn-ea"/>
            </a:endParaRPr>
          </a:p>
        </p:txBody>
      </p:sp>
      <p:sp>
        <p:nvSpPr>
          <p:cNvPr id="45" name="Freeform 8">
            <a:extLst>
              <a:ext uri="{FF2B5EF4-FFF2-40B4-BE49-F238E27FC236}">
                <a16:creationId xmlns="" xmlns:a16="http://schemas.microsoft.com/office/drawing/2014/main" id="{FEE76D71-596B-4930-B375-F5F7496D5165}"/>
              </a:ext>
            </a:extLst>
          </p:cNvPr>
          <p:cNvSpPr>
            <a:spLocks/>
          </p:cNvSpPr>
          <p:nvPr/>
        </p:nvSpPr>
        <p:spPr bwMode="auto">
          <a:xfrm>
            <a:off x="1605756" y="6292850"/>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47" name="TextBox 14">
            <a:extLst>
              <a:ext uri="{FF2B5EF4-FFF2-40B4-BE49-F238E27FC236}">
                <a16:creationId xmlns="" xmlns:a16="http://schemas.microsoft.com/office/drawing/2014/main" id="{460ED213-410A-46F6-9D08-7134617B9A8F}"/>
              </a:ext>
            </a:extLst>
          </p:cNvPr>
          <p:cNvSpPr txBox="1"/>
          <p:nvPr/>
        </p:nvSpPr>
        <p:spPr>
          <a:xfrm>
            <a:off x="2070099" y="6325394"/>
            <a:ext cx="1690687" cy="338138"/>
          </a:xfrm>
          <a:prstGeom prst="rect">
            <a:avLst/>
          </a:prstGeom>
          <a:noFill/>
        </p:spPr>
        <p:txBody>
          <a:bodyPr>
            <a:spAutoFit/>
          </a:bodyPr>
          <a:lstStyle/>
          <a:p>
            <a:pPr algn="ctr">
              <a:buFont typeface="Arial" pitchFamily="34" charset="0"/>
              <a:buNone/>
              <a:defRPr/>
            </a:pPr>
            <a:r>
              <a:rPr lang="zh-CN" altLang="en-US" sz="1600" dirty="0">
                <a:solidFill>
                  <a:schemeClr val="accent1">
                    <a:lumMod val="50000"/>
                  </a:schemeClr>
                </a:solidFill>
                <a:latin typeface="+mn-ea"/>
                <a:ea typeface="+mn-ea"/>
              </a:rPr>
              <a:t>工期</a:t>
            </a:r>
          </a:p>
        </p:txBody>
      </p:sp>
      <p:pic>
        <p:nvPicPr>
          <p:cNvPr id="56" name="Picture 2" descr="E:\我的文档\鼎.png">
            <a:extLst>
              <a:ext uri="{FF2B5EF4-FFF2-40B4-BE49-F238E27FC236}">
                <a16:creationId xmlns="" xmlns:a16="http://schemas.microsoft.com/office/drawing/2014/main" id="{0C884B64-76E8-4185-B27F-EA9868626C18}"/>
              </a:ext>
            </a:extLst>
          </p:cNvPr>
          <p:cNvPicPr>
            <a:picLocks noChangeAspect="1" noChangeArrowheads="1"/>
          </p:cNvPicPr>
          <p:nvPr/>
        </p:nvPicPr>
        <p:blipFill>
          <a:blip r:embed="rId3" cstate="print"/>
          <a:srcRect/>
          <a:stretch>
            <a:fillRect/>
          </a:stretch>
        </p:blipFill>
        <p:spPr bwMode="auto">
          <a:xfrm>
            <a:off x="6243639" y="1789100"/>
            <a:ext cx="3786187" cy="4021137"/>
          </a:xfrm>
          <a:prstGeom prst="rect">
            <a:avLst/>
          </a:prstGeom>
          <a:noFill/>
          <a:ln w="9525">
            <a:noFill/>
            <a:miter lim="800000"/>
            <a:headEnd/>
            <a:tailEnd/>
          </a:ln>
        </p:spPr>
      </p:pic>
      <p:sp>
        <p:nvSpPr>
          <p:cNvPr id="26" name="TextBox 54">
            <a:extLst>
              <a:ext uri="{FF2B5EF4-FFF2-40B4-BE49-F238E27FC236}">
                <a16:creationId xmlns="" xmlns:a16="http://schemas.microsoft.com/office/drawing/2014/main" id="{7FB2F63B-90D6-4080-A4B1-A490D0C89ABB}"/>
              </a:ext>
            </a:extLst>
          </p:cNvPr>
          <p:cNvSpPr txBox="1">
            <a:spLocks noChangeArrowheads="1"/>
          </p:cNvSpPr>
          <p:nvPr/>
        </p:nvSpPr>
        <p:spPr bwMode="auto">
          <a:xfrm>
            <a:off x="1339421" y="125771"/>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流水施工参数的确定</a:t>
            </a:r>
          </a:p>
        </p:txBody>
      </p:sp>
      <p:sp>
        <p:nvSpPr>
          <p:cNvPr id="27" name="TextBox 55">
            <a:extLst>
              <a:ext uri="{FF2B5EF4-FFF2-40B4-BE49-F238E27FC236}">
                <a16:creationId xmlns="" xmlns:a16="http://schemas.microsoft.com/office/drawing/2014/main" id="{DDA43D8E-6975-49BA-BE06-7402304E223A}"/>
              </a:ext>
            </a:extLst>
          </p:cNvPr>
          <p:cNvSpPr txBox="1">
            <a:spLocks noChangeArrowheads="1"/>
          </p:cNvSpPr>
          <p:nvPr/>
        </p:nvSpPr>
        <p:spPr bwMode="auto">
          <a:xfrm>
            <a:off x="-310331" y="14116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
        <p:nvSpPr>
          <p:cNvPr id="2" name="流程图: 接点 1">
            <a:extLst>
              <a:ext uri="{FF2B5EF4-FFF2-40B4-BE49-F238E27FC236}">
                <a16:creationId xmlns="" xmlns:a16="http://schemas.microsoft.com/office/drawing/2014/main" id="{6E0CDD3C-FFAB-4884-8A2E-222CD6A51250}"/>
              </a:ext>
            </a:extLst>
          </p:cNvPr>
          <p:cNvSpPr/>
          <p:nvPr/>
        </p:nvSpPr>
        <p:spPr bwMode="auto">
          <a:xfrm>
            <a:off x="1804751" y="1433860"/>
            <a:ext cx="624384" cy="661417"/>
          </a:xfrm>
          <a:prstGeom prst="flowChartConnector">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1" name="TextBox 19">
            <a:extLst>
              <a:ext uri="{FF2B5EF4-FFF2-40B4-BE49-F238E27FC236}">
                <a16:creationId xmlns="" xmlns:a16="http://schemas.microsoft.com/office/drawing/2014/main" id="{C58E4755-95B1-4C1C-AE25-46056DE63FA7}"/>
              </a:ext>
            </a:extLst>
          </p:cNvPr>
          <p:cNvSpPr txBox="1"/>
          <p:nvPr/>
        </p:nvSpPr>
        <p:spPr>
          <a:xfrm>
            <a:off x="1893888" y="1416335"/>
            <a:ext cx="434975" cy="708025"/>
          </a:xfrm>
          <a:prstGeom prst="rect">
            <a:avLst/>
          </a:prstGeom>
          <a:noFill/>
        </p:spPr>
        <p:txBody>
          <a:bodyPr>
            <a:spAutoFit/>
          </a:bodyPr>
          <a:lstStyle/>
          <a:p>
            <a:pPr algn="ctr">
              <a:buFont typeface="Arial" pitchFamily="34" charset="0"/>
              <a:buNone/>
              <a:defRPr/>
            </a:pPr>
            <a:r>
              <a:rPr lang="en-US" altLang="zh-CN" sz="4000" dirty="0">
                <a:solidFill>
                  <a:srgbClr val="F8F8F8"/>
                </a:solidFill>
                <a:latin typeface="+mn-ea"/>
                <a:ea typeface="+mn-ea"/>
              </a:rPr>
              <a:t>1</a:t>
            </a:r>
          </a:p>
        </p:txBody>
      </p:sp>
      <p:sp>
        <p:nvSpPr>
          <p:cNvPr id="49" name="流程图: 接点 48">
            <a:extLst>
              <a:ext uri="{FF2B5EF4-FFF2-40B4-BE49-F238E27FC236}">
                <a16:creationId xmlns="" xmlns:a16="http://schemas.microsoft.com/office/drawing/2014/main" id="{F1A74E08-6116-4DE8-91D1-1C5EE984A2CB}"/>
              </a:ext>
            </a:extLst>
          </p:cNvPr>
          <p:cNvSpPr/>
          <p:nvPr/>
        </p:nvSpPr>
        <p:spPr bwMode="auto">
          <a:xfrm>
            <a:off x="1804751" y="2597497"/>
            <a:ext cx="624384" cy="661417"/>
          </a:xfrm>
          <a:prstGeom prst="flowChartConnector">
            <a:avLst/>
          </a:prstGeom>
          <a:solidFill>
            <a:schemeClr val="accent6">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0" name="TextBox 19">
            <a:extLst>
              <a:ext uri="{FF2B5EF4-FFF2-40B4-BE49-F238E27FC236}">
                <a16:creationId xmlns="" xmlns:a16="http://schemas.microsoft.com/office/drawing/2014/main" id="{7F9F8110-5E66-4511-A6A4-6D0F74C79FF9}"/>
              </a:ext>
            </a:extLst>
          </p:cNvPr>
          <p:cNvSpPr txBox="1"/>
          <p:nvPr/>
        </p:nvSpPr>
        <p:spPr>
          <a:xfrm>
            <a:off x="1893888" y="2579972"/>
            <a:ext cx="434975" cy="708025"/>
          </a:xfrm>
          <a:prstGeom prst="rect">
            <a:avLst/>
          </a:prstGeom>
          <a:noFill/>
        </p:spPr>
        <p:txBody>
          <a:bodyPr>
            <a:spAutoFit/>
          </a:bodyPr>
          <a:lstStyle/>
          <a:p>
            <a:pPr algn="ctr">
              <a:buFont typeface="Arial" pitchFamily="34" charset="0"/>
              <a:buNone/>
              <a:defRPr/>
            </a:pPr>
            <a:r>
              <a:rPr lang="en-US" altLang="zh-CN" sz="4000" dirty="0">
                <a:solidFill>
                  <a:srgbClr val="F8F8F8"/>
                </a:solidFill>
                <a:latin typeface="+mn-ea"/>
                <a:ea typeface="+mn-ea"/>
              </a:rPr>
              <a:t>2</a:t>
            </a:r>
          </a:p>
        </p:txBody>
      </p:sp>
      <p:sp>
        <p:nvSpPr>
          <p:cNvPr id="51" name="流程图: 接点 50">
            <a:extLst>
              <a:ext uri="{FF2B5EF4-FFF2-40B4-BE49-F238E27FC236}">
                <a16:creationId xmlns="" xmlns:a16="http://schemas.microsoft.com/office/drawing/2014/main" id="{0B771EAF-20B7-44DA-9CAF-3F60411BD2DA}"/>
              </a:ext>
            </a:extLst>
          </p:cNvPr>
          <p:cNvSpPr/>
          <p:nvPr/>
        </p:nvSpPr>
        <p:spPr bwMode="auto">
          <a:xfrm>
            <a:off x="1804751" y="3746549"/>
            <a:ext cx="624384" cy="661417"/>
          </a:xfrm>
          <a:prstGeom prst="flowChartConnector">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2" name="TextBox 19">
            <a:extLst>
              <a:ext uri="{FF2B5EF4-FFF2-40B4-BE49-F238E27FC236}">
                <a16:creationId xmlns="" xmlns:a16="http://schemas.microsoft.com/office/drawing/2014/main" id="{13A09B80-068B-4A25-8F2E-43AF9F58C7B5}"/>
              </a:ext>
            </a:extLst>
          </p:cNvPr>
          <p:cNvSpPr txBox="1"/>
          <p:nvPr/>
        </p:nvSpPr>
        <p:spPr>
          <a:xfrm>
            <a:off x="1893888" y="3729024"/>
            <a:ext cx="434975" cy="708025"/>
          </a:xfrm>
          <a:prstGeom prst="rect">
            <a:avLst/>
          </a:prstGeom>
          <a:noFill/>
        </p:spPr>
        <p:txBody>
          <a:bodyPr>
            <a:spAutoFit/>
          </a:bodyPr>
          <a:lstStyle/>
          <a:p>
            <a:pPr algn="ctr">
              <a:buFont typeface="Arial" pitchFamily="34" charset="0"/>
              <a:buNone/>
              <a:defRPr/>
            </a:pPr>
            <a:r>
              <a:rPr lang="en-US" altLang="zh-CN" sz="4000" dirty="0">
                <a:solidFill>
                  <a:srgbClr val="F8F8F8"/>
                </a:solidFill>
                <a:latin typeface="+mn-ea"/>
                <a:ea typeface="+mn-ea"/>
              </a:rPr>
              <a:t>3</a:t>
            </a:r>
          </a:p>
        </p:txBody>
      </p:sp>
      <p:sp>
        <p:nvSpPr>
          <p:cNvPr id="53" name="流程图: 接点 52">
            <a:extLst>
              <a:ext uri="{FF2B5EF4-FFF2-40B4-BE49-F238E27FC236}">
                <a16:creationId xmlns="" xmlns:a16="http://schemas.microsoft.com/office/drawing/2014/main" id="{A1B88C87-9652-4E36-99EC-313222215F4C}"/>
              </a:ext>
            </a:extLst>
          </p:cNvPr>
          <p:cNvSpPr/>
          <p:nvPr/>
        </p:nvSpPr>
        <p:spPr bwMode="auto">
          <a:xfrm>
            <a:off x="1804751" y="4970524"/>
            <a:ext cx="624384" cy="661417"/>
          </a:xfrm>
          <a:prstGeom prst="flowChartConnector">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4" name="TextBox 19">
            <a:extLst>
              <a:ext uri="{FF2B5EF4-FFF2-40B4-BE49-F238E27FC236}">
                <a16:creationId xmlns="" xmlns:a16="http://schemas.microsoft.com/office/drawing/2014/main" id="{B8966534-6B98-4F48-9796-D880AED5AEE4}"/>
              </a:ext>
            </a:extLst>
          </p:cNvPr>
          <p:cNvSpPr txBox="1"/>
          <p:nvPr/>
        </p:nvSpPr>
        <p:spPr>
          <a:xfrm>
            <a:off x="1893888" y="4952999"/>
            <a:ext cx="434975" cy="708025"/>
          </a:xfrm>
          <a:prstGeom prst="rect">
            <a:avLst/>
          </a:prstGeom>
          <a:noFill/>
        </p:spPr>
        <p:txBody>
          <a:bodyPr>
            <a:spAutoFit/>
          </a:bodyPr>
          <a:lstStyle/>
          <a:p>
            <a:pPr algn="ctr">
              <a:buFont typeface="Arial" pitchFamily="34" charset="0"/>
              <a:buNone/>
              <a:defRPr/>
            </a:pPr>
            <a:r>
              <a:rPr lang="en-US" altLang="zh-CN" sz="4000" dirty="0">
                <a:solidFill>
                  <a:srgbClr val="F8F8F8"/>
                </a:solidFill>
                <a:latin typeface="+mn-ea"/>
                <a:ea typeface="+mn-ea"/>
              </a:rPr>
              <a:t>4</a:t>
            </a:r>
          </a:p>
        </p:txBody>
      </p:sp>
      <p:sp>
        <p:nvSpPr>
          <p:cNvPr id="55" name="流程图: 接点 54">
            <a:extLst>
              <a:ext uri="{FF2B5EF4-FFF2-40B4-BE49-F238E27FC236}">
                <a16:creationId xmlns="" xmlns:a16="http://schemas.microsoft.com/office/drawing/2014/main" id="{69E14D2A-5B7D-4ACF-B716-68B3E7EE0011}"/>
              </a:ext>
            </a:extLst>
          </p:cNvPr>
          <p:cNvSpPr/>
          <p:nvPr/>
        </p:nvSpPr>
        <p:spPr bwMode="auto">
          <a:xfrm>
            <a:off x="1804751" y="6162404"/>
            <a:ext cx="624384" cy="661417"/>
          </a:xfrm>
          <a:prstGeom prst="flowChartConnector">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7" name="TextBox 19">
            <a:extLst>
              <a:ext uri="{FF2B5EF4-FFF2-40B4-BE49-F238E27FC236}">
                <a16:creationId xmlns="" xmlns:a16="http://schemas.microsoft.com/office/drawing/2014/main" id="{B749C0C0-30C3-441A-B061-668B6EB01ACD}"/>
              </a:ext>
            </a:extLst>
          </p:cNvPr>
          <p:cNvSpPr txBox="1"/>
          <p:nvPr/>
        </p:nvSpPr>
        <p:spPr>
          <a:xfrm>
            <a:off x="1893888" y="6144879"/>
            <a:ext cx="434975" cy="708025"/>
          </a:xfrm>
          <a:prstGeom prst="rect">
            <a:avLst/>
          </a:prstGeom>
          <a:noFill/>
        </p:spPr>
        <p:txBody>
          <a:bodyPr>
            <a:spAutoFit/>
          </a:bodyPr>
          <a:lstStyle/>
          <a:p>
            <a:pPr algn="ctr">
              <a:buFont typeface="Arial" pitchFamily="34" charset="0"/>
              <a:buNone/>
              <a:defRPr/>
            </a:pPr>
            <a:r>
              <a:rPr lang="en-US" altLang="zh-CN" sz="4000" dirty="0">
                <a:solidFill>
                  <a:srgbClr val="F8F8F8"/>
                </a:solidFill>
                <a:latin typeface="+mn-ea"/>
                <a:ea typeface="+mn-ea"/>
              </a:rPr>
              <a:t>5</a:t>
            </a:r>
          </a:p>
        </p:txBody>
      </p:sp>
    </p:spTree>
    <p:extLst>
      <p:ext uri="{BB962C8B-B14F-4D97-AF65-F5344CB8AC3E}">
        <p14:creationId xmlns:p14="http://schemas.microsoft.com/office/powerpoint/2010/main" val="2856251778"/>
      </p:ext>
    </p:extLst>
  </p:cSld>
  <p:clrMapOvr>
    <a:masterClrMapping/>
  </p:clrMapOvr>
  <p:transition spd="slow" advTm="5140">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6">
            <a:extLst>
              <a:ext uri="{FF2B5EF4-FFF2-40B4-BE49-F238E27FC236}">
                <a16:creationId xmlns="" xmlns:a16="http://schemas.microsoft.com/office/drawing/2014/main" id="{18C4853C-B281-4BFC-804C-B82AF1C1783D}"/>
              </a:ext>
            </a:extLst>
          </p:cNvPr>
          <p:cNvSpPr>
            <a:spLocks/>
          </p:cNvSpPr>
          <p:nvPr/>
        </p:nvSpPr>
        <p:spPr bwMode="auto">
          <a:xfrm>
            <a:off x="673185" y="1272338"/>
            <a:ext cx="2619375" cy="41275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37" name="TextBox 12">
            <a:extLst>
              <a:ext uri="{FF2B5EF4-FFF2-40B4-BE49-F238E27FC236}">
                <a16:creationId xmlns="" xmlns:a16="http://schemas.microsoft.com/office/drawing/2014/main" id="{54B8DBE7-17FE-4DAA-8B49-1CD986149794}"/>
              </a:ext>
            </a:extLst>
          </p:cNvPr>
          <p:cNvSpPr txBox="1"/>
          <p:nvPr/>
        </p:nvSpPr>
        <p:spPr>
          <a:xfrm>
            <a:off x="1374757" y="1321065"/>
            <a:ext cx="1539875" cy="338554"/>
          </a:xfrm>
          <a:prstGeom prst="rect">
            <a:avLst/>
          </a:prstGeom>
          <a:noFill/>
        </p:spPr>
        <p:txBody>
          <a:bodyPr>
            <a:spAutoFit/>
          </a:bodyPr>
          <a:lstStyle/>
          <a:p>
            <a:pPr algn="ctr">
              <a:buFont typeface="Arial" pitchFamily="34" charset="0"/>
              <a:buNone/>
              <a:defRPr/>
            </a:pPr>
            <a:r>
              <a:rPr lang="zh-CN" altLang="en-US" sz="1600" dirty="0">
                <a:solidFill>
                  <a:schemeClr val="accent1"/>
                </a:solidFill>
                <a:latin typeface="+mn-ea"/>
                <a:ea typeface="+mn-ea"/>
              </a:rPr>
              <a:t>流水节拍（</a:t>
            </a:r>
            <a:r>
              <a:rPr lang="en-US" altLang="zh-CN" sz="1600" dirty="0">
                <a:solidFill>
                  <a:schemeClr val="accent1"/>
                </a:solidFill>
                <a:latin typeface="+mn-ea"/>
                <a:ea typeface="+mn-ea"/>
              </a:rPr>
              <a:t>t</a:t>
            </a:r>
            <a:r>
              <a:rPr lang="zh-CN" altLang="en-US" sz="1600" dirty="0">
                <a:solidFill>
                  <a:schemeClr val="accent1"/>
                </a:solidFill>
                <a:latin typeface="+mn-ea"/>
                <a:ea typeface="+mn-ea"/>
              </a:rPr>
              <a:t>）</a:t>
            </a:r>
          </a:p>
        </p:txBody>
      </p:sp>
      <p:sp>
        <p:nvSpPr>
          <p:cNvPr id="41" name="TextBox 19">
            <a:extLst>
              <a:ext uri="{FF2B5EF4-FFF2-40B4-BE49-F238E27FC236}">
                <a16:creationId xmlns="" xmlns:a16="http://schemas.microsoft.com/office/drawing/2014/main" id="{C58E4755-95B1-4C1C-AE25-46056DE63FA7}"/>
              </a:ext>
            </a:extLst>
          </p:cNvPr>
          <p:cNvSpPr txBox="1"/>
          <p:nvPr/>
        </p:nvSpPr>
        <p:spPr>
          <a:xfrm>
            <a:off x="723985" y="1129463"/>
            <a:ext cx="434975" cy="708025"/>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1</a:t>
            </a:r>
          </a:p>
        </p:txBody>
      </p:sp>
      <p:sp>
        <p:nvSpPr>
          <p:cNvPr id="2" name="矩形 1">
            <a:extLst>
              <a:ext uri="{FF2B5EF4-FFF2-40B4-BE49-F238E27FC236}">
                <a16:creationId xmlns="" xmlns:a16="http://schemas.microsoft.com/office/drawing/2014/main" id="{757D7FD4-174A-4B51-A70D-6318883FB536}"/>
              </a:ext>
            </a:extLst>
          </p:cNvPr>
          <p:cNvSpPr/>
          <p:nvPr/>
        </p:nvSpPr>
        <p:spPr>
          <a:xfrm>
            <a:off x="941471" y="2044005"/>
            <a:ext cx="9837429" cy="646331"/>
          </a:xfrm>
          <a:prstGeom prst="rect">
            <a:avLst/>
          </a:prstGeom>
        </p:spPr>
        <p:txBody>
          <a:bodyPr wrap="square">
            <a:spAutoFit/>
          </a:bodyPr>
          <a:lstStyle/>
          <a:p>
            <a:r>
              <a:rPr lang="zh-CN" altLang="en-US" dirty="0">
                <a:latin typeface="+mn-ea"/>
                <a:ea typeface="+mn-ea"/>
              </a:rPr>
              <a:t>流水节拍是指在组织流水施工时，每个专业工作队在各个施工段上完成相应的施 工任务需要的工作持续时间。通常以ti 表示，它是流水施工的基本参数之一。</a:t>
            </a:r>
          </a:p>
        </p:txBody>
      </p:sp>
      <p:sp>
        <p:nvSpPr>
          <p:cNvPr id="3" name="矩形 2">
            <a:extLst>
              <a:ext uri="{FF2B5EF4-FFF2-40B4-BE49-F238E27FC236}">
                <a16:creationId xmlns="" xmlns:a16="http://schemas.microsoft.com/office/drawing/2014/main" id="{3A30C68E-60C0-4FB7-82AF-BA0A9017A1E9}"/>
              </a:ext>
            </a:extLst>
          </p:cNvPr>
          <p:cNvSpPr/>
          <p:nvPr/>
        </p:nvSpPr>
        <p:spPr>
          <a:xfrm>
            <a:off x="941471" y="2756929"/>
            <a:ext cx="9693414" cy="646331"/>
          </a:xfrm>
          <a:prstGeom prst="rect">
            <a:avLst/>
          </a:prstGeom>
        </p:spPr>
        <p:txBody>
          <a:bodyPr wrap="square">
            <a:spAutoFit/>
          </a:bodyPr>
          <a:lstStyle/>
          <a:p>
            <a:r>
              <a:rPr lang="zh-CN" altLang="en-US" dirty="0">
                <a:latin typeface="+mn-ea"/>
                <a:ea typeface="+mn-ea"/>
              </a:rPr>
              <a:t>为避免工作队转移时浪费工时，流水节拍在数值上最好是半个班的整倍数。可按以下方法确定其数值：</a:t>
            </a:r>
          </a:p>
        </p:txBody>
      </p:sp>
      <p:sp>
        <p:nvSpPr>
          <p:cNvPr id="4" name="矩形 3">
            <a:extLst>
              <a:ext uri="{FF2B5EF4-FFF2-40B4-BE49-F238E27FC236}">
                <a16:creationId xmlns="" xmlns:a16="http://schemas.microsoft.com/office/drawing/2014/main" id="{9A0936FD-AA59-42B4-A54F-0662E0D70CDF}"/>
              </a:ext>
            </a:extLst>
          </p:cNvPr>
          <p:cNvSpPr/>
          <p:nvPr/>
        </p:nvSpPr>
        <p:spPr>
          <a:xfrm>
            <a:off x="938915" y="3521895"/>
            <a:ext cx="9837428" cy="1200329"/>
          </a:xfrm>
          <a:prstGeom prst="rect">
            <a:avLst/>
          </a:prstGeom>
        </p:spPr>
        <p:txBody>
          <a:bodyPr wrap="square">
            <a:spAutoFit/>
          </a:bodyPr>
          <a:lstStyle/>
          <a:p>
            <a:r>
              <a:rPr lang="zh-CN" altLang="en-US" dirty="0">
                <a:latin typeface="+mn-ea"/>
                <a:ea typeface="+mn-ea"/>
              </a:rPr>
              <a:t>1. 定额计算法</a:t>
            </a:r>
          </a:p>
          <a:p>
            <a:r>
              <a:rPr lang="zh-CN" altLang="en-US" dirty="0">
                <a:latin typeface="+mn-ea"/>
                <a:ea typeface="+mn-ea"/>
              </a:rPr>
              <a:t>定额计算法是根据各施工段的工程量、能够投入的资源量（工人数、机械台数和材 料量等），按下面公式进行计算</a:t>
            </a:r>
            <a:r>
              <a:rPr lang="zh-CN" altLang="en-US" dirty="0"/>
              <a:t>：</a:t>
            </a:r>
          </a:p>
          <a:p>
            <a:r>
              <a:rPr lang="zh-CN" altLang="en-US" dirty="0"/>
              <a:t> </a:t>
            </a:r>
          </a:p>
        </p:txBody>
      </p:sp>
      <p:pic>
        <p:nvPicPr>
          <p:cNvPr id="5" name="图片 4">
            <a:extLst>
              <a:ext uri="{FF2B5EF4-FFF2-40B4-BE49-F238E27FC236}">
                <a16:creationId xmlns="" xmlns:a16="http://schemas.microsoft.com/office/drawing/2014/main" id="{6387A6D1-1ADC-47EC-8608-378DE57B6DA0}"/>
              </a:ext>
            </a:extLst>
          </p:cNvPr>
          <p:cNvPicPr>
            <a:picLocks noChangeAspect="1"/>
          </p:cNvPicPr>
          <p:nvPr/>
        </p:nvPicPr>
        <p:blipFill>
          <a:blip r:embed="rId3"/>
          <a:stretch>
            <a:fillRect/>
          </a:stretch>
        </p:blipFill>
        <p:spPr>
          <a:xfrm>
            <a:off x="2369696" y="4722224"/>
            <a:ext cx="5400600" cy="1862276"/>
          </a:xfrm>
          <a:prstGeom prst="rect">
            <a:avLst/>
          </a:prstGeom>
        </p:spPr>
      </p:pic>
      <p:sp>
        <p:nvSpPr>
          <p:cNvPr id="12" name="TextBox 54">
            <a:extLst>
              <a:ext uri="{FF2B5EF4-FFF2-40B4-BE49-F238E27FC236}">
                <a16:creationId xmlns="" xmlns:a16="http://schemas.microsoft.com/office/drawing/2014/main" id="{E1352FC2-76CF-4ED1-AD4F-796FB5E3C47F}"/>
              </a:ext>
            </a:extLst>
          </p:cNvPr>
          <p:cNvSpPr txBox="1">
            <a:spLocks noChangeArrowheads="1"/>
          </p:cNvSpPr>
          <p:nvPr/>
        </p:nvSpPr>
        <p:spPr bwMode="auto">
          <a:xfrm>
            <a:off x="1339421" y="125771"/>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流水施工参数的确定</a:t>
            </a:r>
          </a:p>
        </p:txBody>
      </p:sp>
      <p:sp>
        <p:nvSpPr>
          <p:cNvPr id="13" name="TextBox 55">
            <a:extLst>
              <a:ext uri="{FF2B5EF4-FFF2-40B4-BE49-F238E27FC236}">
                <a16:creationId xmlns="" xmlns:a16="http://schemas.microsoft.com/office/drawing/2014/main" id="{40866A69-700B-4FEE-BC2D-1FD163FD902D}"/>
              </a:ext>
            </a:extLst>
          </p:cNvPr>
          <p:cNvSpPr txBox="1">
            <a:spLocks noChangeArrowheads="1"/>
          </p:cNvSpPr>
          <p:nvPr/>
        </p:nvSpPr>
        <p:spPr bwMode="auto">
          <a:xfrm>
            <a:off x="-310331" y="14116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57D7FD4-174A-4B51-A70D-6318883FB536}"/>
              </a:ext>
            </a:extLst>
          </p:cNvPr>
          <p:cNvSpPr/>
          <p:nvPr/>
        </p:nvSpPr>
        <p:spPr>
          <a:xfrm>
            <a:off x="941471" y="2044005"/>
            <a:ext cx="9837429" cy="2120902"/>
          </a:xfrm>
          <a:prstGeom prst="rect">
            <a:avLst/>
          </a:prstGeom>
        </p:spPr>
        <p:txBody>
          <a:bodyPr wrap="square">
            <a:spAutoFit/>
          </a:bodyPr>
          <a:lstStyle/>
          <a:p>
            <a:pPr>
              <a:lnSpc>
                <a:spcPct val="150000"/>
              </a:lnSpc>
            </a:pPr>
            <a:r>
              <a:rPr lang="en-US" altLang="zh-CN" dirty="0">
                <a:latin typeface="+mn-ea"/>
                <a:ea typeface="+mn-ea"/>
              </a:rPr>
              <a:t>2. </a:t>
            </a:r>
            <a:r>
              <a:rPr lang="zh-CN" altLang="en-US" dirty="0">
                <a:latin typeface="+mn-ea"/>
                <a:ea typeface="+mn-ea"/>
              </a:rPr>
              <a:t>工期计算法</a:t>
            </a:r>
          </a:p>
          <a:p>
            <a:pPr>
              <a:lnSpc>
                <a:spcPct val="150000"/>
              </a:lnSpc>
            </a:pPr>
            <a:r>
              <a:rPr lang="zh-CN" altLang="en-US" dirty="0">
                <a:latin typeface="+mn-ea"/>
                <a:ea typeface="+mn-ea"/>
              </a:rPr>
              <a:t>对某些施工任务在规定日期内必须完成的工程项目，往往采用倒排进度法。具体步骤如下： </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1</a:t>
            </a:r>
            <a:r>
              <a:rPr lang="zh-CN" altLang="en-US" dirty="0">
                <a:latin typeface="+mn-ea"/>
                <a:ea typeface="+mn-ea"/>
              </a:rPr>
              <a:t>）根据工期倒排进度，确定某施工过程的工作持续时间。 </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2</a:t>
            </a:r>
            <a:r>
              <a:rPr lang="zh-CN" altLang="en-US" dirty="0">
                <a:latin typeface="+mn-ea"/>
                <a:ea typeface="+mn-ea"/>
              </a:rPr>
              <a:t>）确定某施工过程在某施工段上的流水节拍。若同一施工过程的流水节拍不等， 则用估算法；若流水节拍相等，则按下面公式进行计算： </a:t>
            </a:r>
          </a:p>
        </p:txBody>
      </p:sp>
      <p:pic>
        <p:nvPicPr>
          <p:cNvPr id="6" name="图片 5">
            <a:extLst>
              <a:ext uri="{FF2B5EF4-FFF2-40B4-BE49-F238E27FC236}">
                <a16:creationId xmlns="" xmlns:a16="http://schemas.microsoft.com/office/drawing/2014/main" id="{18F36E7F-D2CC-413A-AF04-DF6B8E2354AE}"/>
              </a:ext>
            </a:extLst>
          </p:cNvPr>
          <p:cNvPicPr>
            <a:picLocks noChangeAspect="1"/>
          </p:cNvPicPr>
          <p:nvPr/>
        </p:nvPicPr>
        <p:blipFill>
          <a:blip r:embed="rId3"/>
          <a:stretch>
            <a:fillRect/>
          </a:stretch>
        </p:blipFill>
        <p:spPr>
          <a:xfrm>
            <a:off x="2305050" y="4417462"/>
            <a:ext cx="4067175" cy="1381125"/>
          </a:xfrm>
          <a:prstGeom prst="rect">
            <a:avLst/>
          </a:prstGeom>
        </p:spPr>
      </p:pic>
      <p:sp>
        <p:nvSpPr>
          <p:cNvPr id="9" name="TextBox 54">
            <a:extLst>
              <a:ext uri="{FF2B5EF4-FFF2-40B4-BE49-F238E27FC236}">
                <a16:creationId xmlns="" xmlns:a16="http://schemas.microsoft.com/office/drawing/2014/main" id="{9D61FA26-CE1E-497F-B03F-0B85D5AA7572}"/>
              </a:ext>
            </a:extLst>
          </p:cNvPr>
          <p:cNvSpPr txBox="1">
            <a:spLocks noChangeArrowheads="1"/>
          </p:cNvSpPr>
          <p:nvPr/>
        </p:nvSpPr>
        <p:spPr bwMode="auto">
          <a:xfrm>
            <a:off x="1339421" y="125771"/>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流水施工参数的确定</a:t>
            </a:r>
          </a:p>
        </p:txBody>
      </p:sp>
      <p:sp>
        <p:nvSpPr>
          <p:cNvPr id="10" name="TextBox 55">
            <a:extLst>
              <a:ext uri="{FF2B5EF4-FFF2-40B4-BE49-F238E27FC236}">
                <a16:creationId xmlns="" xmlns:a16="http://schemas.microsoft.com/office/drawing/2014/main" id="{9A899A54-0A1E-4A3A-B0C8-E147F949B939}"/>
              </a:ext>
            </a:extLst>
          </p:cNvPr>
          <p:cNvSpPr txBox="1">
            <a:spLocks noChangeArrowheads="1"/>
          </p:cNvSpPr>
          <p:nvPr/>
        </p:nvSpPr>
        <p:spPr bwMode="auto">
          <a:xfrm>
            <a:off x="-310331" y="14116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extLst>
      <p:ext uri="{BB962C8B-B14F-4D97-AF65-F5344CB8AC3E}">
        <p14:creationId xmlns:p14="http://schemas.microsoft.com/office/powerpoint/2010/main" val="3160762728"/>
      </p:ext>
    </p:extLst>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7">
            <a:extLst>
              <a:ext uri="{FF2B5EF4-FFF2-40B4-BE49-F238E27FC236}">
                <a16:creationId xmlns="" xmlns:a16="http://schemas.microsoft.com/office/drawing/2014/main" id="{54063595-F6B0-4664-9D45-179466182314}"/>
              </a:ext>
            </a:extLst>
          </p:cNvPr>
          <p:cNvSpPr>
            <a:spLocks/>
          </p:cNvSpPr>
          <p:nvPr/>
        </p:nvSpPr>
        <p:spPr bwMode="auto">
          <a:xfrm>
            <a:off x="621529" y="1361434"/>
            <a:ext cx="2619375" cy="411162"/>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38" name="TextBox 13">
            <a:extLst>
              <a:ext uri="{FF2B5EF4-FFF2-40B4-BE49-F238E27FC236}">
                <a16:creationId xmlns="" xmlns:a16="http://schemas.microsoft.com/office/drawing/2014/main" id="{FE95829D-84E5-4B92-B07D-D7089A9B5204}"/>
              </a:ext>
            </a:extLst>
          </p:cNvPr>
          <p:cNvSpPr txBox="1"/>
          <p:nvPr/>
        </p:nvSpPr>
        <p:spPr>
          <a:xfrm>
            <a:off x="1455156" y="1404423"/>
            <a:ext cx="1397000" cy="338137"/>
          </a:xfrm>
          <a:prstGeom prst="rect">
            <a:avLst/>
          </a:prstGeom>
          <a:noFill/>
        </p:spPr>
        <p:txBody>
          <a:bodyPr>
            <a:spAutoFit/>
          </a:bodyPr>
          <a:lstStyle/>
          <a:p>
            <a:pPr algn="ctr">
              <a:buFont typeface="Arial" pitchFamily="34" charset="0"/>
              <a:buNone/>
              <a:defRPr/>
            </a:pPr>
            <a:r>
              <a:rPr lang="zh-CN" altLang="en-US" sz="1600" dirty="0">
                <a:solidFill>
                  <a:schemeClr val="accent1">
                    <a:lumMod val="50000"/>
                  </a:schemeClr>
                </a:solidFill>
                <a:latin typeface="+mn-ea"/>
                <a:ea typeface="+mn-ea"/>
              </a:rPr>
              <a:t>间歇时间</a:t>
            </a:r>
          </a:p>
        </p:txBody>
      </p:sp>
      <p:sp>
        <p:nvSpPr>
          <p:cNvPr id="42" name="TextBox 20">
            <a:extLst>
              <a:ext uri="{FF2B5EF4-FFF2-40B4-BE49-F238E27FC236}">
                <a16:creationId xmlns="" xmlns:a16="http://schemas.microsoft.com/office/drawing/2014/main" id="{61825007-27D1-43B7-8202-0B04594B892B}"/>
              </a:ext>
            </a:extLst>
          </p:cNvPr>
          <p:cNvSpPr txBox="1"/>
          <p:nvPr/>
        </p:nvSpPr>
        <p:spPr>
          <a:xfrm>
            <a:off x="672329" y="1207446"/>
            <a:ext cx="434975" cy="706438"/>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2</a:t>
            </a:r>
          </a:p>
        </p:txBody>
      </p:sp>
      <p:sp>
        <p:nvSpPr>
          <p:cNvPr id="56" name="Freeform 14">
            <a:extLst>
              <a:ext uri="{FF2B5EF4-FFF2-40B4-BE49-F238E27FC236}">
                <a16:creationId xmlns="" xmlns:a16="http://schemas.microsoft.com/office/drawing/2014/main" id="{0321D63B-7C6B-4A3C-B739-5ED936D65EA1}"/>
              </a:ext>
            </a:extLst>
          </p:cNvPr>
          <p:cNvSpPr>
            <a:spLocks/>
          </p:cNvSpPr>
          <p:nvPr/>
        </p:nvSpPr>
        <p:spPr bwMode="auto">
          <a:xfrm>
            <a:off x="825615" y="2703817"/>
            <a:ext cx="663575" cy="1828668"/>
          </a:xfrm>
          <a:custGeom>
            <a:avLst/>
            <a:gdLst>
              <a:gd name="T0" fmla="*/ 0 w 820"/>
              <a:gd name="T1" fmla="*/ 709419 h 3366"/>
              <a:gd name="T2" fmla="*/ 211211 w 820"/>
              <a:gd name="T3" fmla="*/ 761147 h 3366"/>
              <a:gd name="T4" fmla="*/ 265430 w 820"/>
              <a:gd name="T5" fmla="*/ 880205 h 3366"/>
              <a:gd name="T6" fmla="*/ 265430 w 820"/>
              <a:gd name="T7" fmla="*/ 1143363 h 3366"/>
              <a:gd name="T8" fmla="*/ 362539 w 820"/>
              <a:gd name="T9" fmla="*/ 1329750 h 3366"/>
              <a:gd name="T10" fmla="*/ 663575 w 820"/>
              <a:gd name="T11" fmla="*/ 1381889 h 3366"/>
              <a:gd name="T12" fmla="*/ 663575 w 820"/>
              <a:gd name="T13" fmla="*/ 1339193 h 3366"/>
              <a:gd name="T14" fmla="*/ 434561 w 820"/>
              <a:gd name="T15" fmla="*/ 1293212 h 3366"/>
              <a:gd name="T16" fmla="*/ 373868 w 820"/>
              <a:gd name="T17" fmla="*/ 1167996 h 3366"/>
              <a:gd name="T18" fmla="*/ 373868 w 820"/>
              <a:gd name="T19" fmla="*/ 868299 h 3366"/>
              <a:gd name="T20" fmla="*/ 296181 w 820"/>
              <a:gd name="T21" fmla="*/ 739799 h 3366"/>
              <a:gd name="T22" fmla="*/ 108438 w 820"/>
              <a:gd name="T23" fmla="*/ 697103 h 3366"/>
              <a:gd name="T24" fmla="*/ 108438 w 820"/>
              <a:gd name="T25" fmla="*/ 684786 h 3366"/>
              <a:gd name="T26" fmla="*/ 289707 w 820"/>
              <a:gd name="T27" fmla="*/ 647837 h 3366"/>
              <a:gd name="T28" fmla="*/ 373868 w 820"/>
              <a:gd name="T29" fmla="*/ 513590 h 3366"/>
              <a:gd name="T30" fmla="*/ 373868 w 820"/>
              <a:gd name="T31" fmla="*/ 213893 h 3366"/>
              <a:gd name="T32" fmla="*/ 434561 w 820"/>
              <a:gd name="T33" fmla="*/ 85393 h 3366"/>
              <a:gd name="T34" fmla="*/ 663575 w 820"/>
              <a:gd name="T35" fmla="*/ 42697 h 3366"/>
              <a:gd name="T36" fmla="*/ 663575 w 820"/>
              <a:gd name="T37" fmla="*/ 0 h 3366"/>
              <a:gd name="T38" fmla="*/ 362539 w 820"/>
              <a:gd name="T39" fmla="*/ 51728 h 3366"/>
              <a:gd name="T40" fmla="*/ 265430 w 820"/>
              <a:gd name="T41" fmla="*/ 238526 h 3366"/>
              <a:gd name="T42" fmla="*/ 265430 w 820"/>
              <a:gd name="T43" fmla="*/ 501274 h 3366"/>
              <a:gd name="T44" fmla="*/ 205546 w 820"/>
              <a:gd name="T45" fmla="*/ 623615 h 3366"/>
              <a:gd name="T46" fmla="*/ 0 w 820"/>
              <a:gd name="T47" fmla="*/ 672470 h 3366"/>
              <a:gd name="T48" fmla="*/ 0 w 820"/>
              <a:gd name="T49" fmla="*/ 709419 h 33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0"/>
              <a:gd name="T76" fmla="*/ 0 h 3366"/>
              <a:gd name="T77" fmla="*/ 820 w 820"/>
              <a:gd name="T78" fmla="*/ 3366 h 33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accent1"/>
          </a:solidFill>
          <a:ln w="9525">
            <a:noFill/>
            <a:round/>
            <a:headEnd/>
            <a:tailEnd/>
          </a:ln>
        </p:spPr>
        <p:txBody>
          <a:bodyPr/>
          <a:lstStyle/>
          <a:p>
            <a:endParaRPr lang="zh-CN" altLang="en-US"/>
          </a:p>
        </p:txBody>
      </p:sp>
      <p:grpSp>
        <p:nvGrpSpPr>
          <p:cNvPr id="57" name="组合 56">
            <a:extLst>
              <a:ext uri="{FF2B5EF4-FFF2-40B4-BE49-F238E27FC236}">
                <a16:creationId xmlns="" xmlns:a16="http://schemas.microsoft.com/office/drawing/2014/main" id="{B1A026FE-2754-4EE9-AA3A-89625A7FADE5}"/>
              </a:ext>
            </a:extLst>
          </p:cNvPr>
          <p:cNvGrpSpPr>
            <a:grpSpLocks/>
          </p:cNvGrpSpPr>
          <p:nvPr/>
        </p:nvGrpSpPr>
        <p:grpSpPr bwMode="auto">
          <a:xfrm>
            <a:off x="1804286" y="2396933"/>
            <a:ext cx="2307802" cy="525463"/>
            <a:chOff x="3670399" y="2817261"/>
            <a:chExt cx="3636908" cy="525040"/>
          </a:xfrm>
        </p:grpSpPr>
        <p:sp>
          <p:nvSpPr>
            <p:cNvPr id="58" name="Freeform 9">
              <a:extLst>
                <a:ext uri="{FF2B5EF4-FFF2-40B4-BE49-F238E27FC236}">
                  <a16:creationId xmlns="" xmlns:a16="http://schemas.microsoft.com/office/drawing/2014/main" id="{7D0A643C-7657-42D0-A34D-967FA0F293BE}"/>
                </a:ext>
              </a:extLst>
            </p:cNvPr>
            <p:cNvSpPr>
              <a:spLocks/>
            </p:cNvSpPr>
            <p:nvPr/>
          </p:nvSpPr>
          <p:spPr bwMode="auto">
            <a:xfrm>
              <a:off x="3670399" y="2817261"/>
              <a:ext cx="3636908" cy="525040"/>
            </a:xfrm>
            <a:custGeom>
              <a:avLst/>
              <a:gdLst>
                <a:gd name="T0" fmla="*/ 80968 w 2740"/>
                <a:gd name="T1" fmla="*/ 0 h 692"/>
                <a:gd name="T2" fmla="*/ 3554613 w 2740"/>
                <a:gd name="T3" fmla="*/ 0 h 692"/>
                <a:gd name="T4" fmla="*/ 3636908 w 2740"/>
                <a:gd name="T5" fmla="*/ 47041 h 692"/>
                <a:gd name="T6" fmla="*/ 3636908 w 2740"/>
                <a:gd name="T7" fmla="*/ 478758 h 692"/>
                <a:gd name="T8" fmla="*/ 3554613 w 2740"/>
                <a:gd name="T9" fmla="*/ 525040 h 692"/>
                <a:gd name="T10" fmla="*/ 80968 w 2740"/>
                <a:gd name="T11" fmla="*/ 525040 h 692"/>
                <a:gd name="T12" fmla="*/ 0 w 2740"/>
                <a:gd name="T13" fmla="*/ 478758 h 692"/>
                <a:gd name="T14" fmla="*/ 0 w 2740"/>
                <a:gd name="T15" fmla="*/ 47041 h 692"/>
                <a:gd name="T16" fmla="*/ 80968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a:lstStyle/>
            <a:p>
              <a:endParaRPr lang="zh-CN" altLang="en-US"/>
            </a:p>
          </p:txBody>
        </p:sp>
        <p:sp>
          <p:nvSpPr>
            <p:cNvPr id="59" name="TextBox 14">
              <a:extLst>
                <a:ext uri="{FF2B5EF4-FFF2-40B4-BE49-F238E27FC236}">
                  <a16:creationId xmlns="" xmlns:a16="http://schemas.microsoft.com/office/drawing/2014/main" id="{01CBC6AB-F71D-444E-95E8-05828E63768E}"/>
                </a:ext>
              </a:extLst>
            </p:cNvPr>
            <p:cNvSpPr txBox="1"/>
            <p:nvPr/>
          </p:nvSpPr>
          <p:spPr>
            <a:xfrm>
              <a:off x="3767829" y="2866434"/>
              <a:ext cx="1912128" cy="399788"/>
            </a:xfrm>
            <a:prstGeom prst="rect">
              <a:avLst/>
            </a:prstGeom>
            <a:noFill/>
          </p:spPr>
          <p:txBody>
            <a:bodyPr wrap="none">
              <a:spAutoFit/>
            </a:bodyPr>
            <a:lstStyle/>
            <a:p>
              <a:pPr>
                <a:buFont typeface="Arial" pitchFamily="34" charset="0"/>
                <a:buNone/>
                <a:defRPr/>
              </a:pPr>
              <a:r>
                <a:rPr lang="en-US" altLang="zh-CN" sz="2000" dirty="0">
                  <a:solidFill>
                    <a:schemeClr val="accent2"/>
                  </a:solidFill>
                  <a:latin typeface="+mn-ea"/>
                  <a:ea typeface="+mn-ea"/>
                </a:rPr>
                <a:t>1. </a:t>
              </a:r>
              <a:r>
                <a:rPr lang="zh-CN" altLang="en-US" sz="2000" dirty="0">
                  <a:solidFill>
                    <a:schemeClr val="accent2"/>
                  </a:solidFill>
                  <a:latin typeface="+mn-ea"/>
                  <a:ea typeface="+mn-ea"/>
                </a:rPr>
                <a:t>技术间歇时间 </a:t>
              </a:r>
            </a:p>
          </p:txBody>
        </p:sp>
      </p:grpSp>
      <p:grpSp>
        <p:nvGrpSpPr>
          <p:cNvPr id="60" name="组合 59">
            <a:extLst>
              <a:ext uri="{FF2B5EF4-FFF2-40B4-BE49-F238E27FC236}">
                <a16:creationId xmlns="" xmlns:a16="http://schemas.microsoft.com/office/drawing/2014/main" id="{A84F2FE4-9BB0-4CED-A3B8-B327456948FC}"/>
              </a:ext>
            </a:extLst>
          </p:cNvPr>
          <p:cNvGrpSpPr>
            <a:grpSpLocks/>
          </p:cNvGrpSpPr>
          <p:nvPr/>
        </p:nvGrpSpPr>
        <p:grpSpPr bwMode="auto">
          <a:xfrm>
            <a:off x="1776266" y="4304734"/>
            <a:ext cx="2307803" cy="525463"/>
            <a:chOff x="3670399" y="3499961"/>
            <a:chExt cx="3636908" cy="525040"/>
          </a:xfrm>
        </p:grpSpPr>
        <p:sp>
          <p:nvSpPr>
            <p:cNvPr id="61" name="Freeform 10">
              <a:extLst>
                <a:ext uri="{FF2B5EF4-FFF2-40B4-BE49-F238E27FC236}">
                  <a16:creationId xmlns="" xmlns:a16="http://schemas.microsoft.com/office/drawing/2014/main" id="{3B7C0826-35D5-4396-A3E5-C626EF4BF103}"/>
                </a:ext>
              </a:extLst>
            </p:cNvPr>
            <p:cNvSpPr>
              <a:spLocks/>
            </p:cNvSpPr>
            <p:nvPr/>
          </p:nvSpPr>
          <p:spPr bwMode="auto">
            <a:xfrm>
              <a:off x="3670399" y="3499961"/>
              <a:ext cx="3636908" cy="525040"/>
            </a:xfrm>
            <a:custGeom>
              <a:avLst/>
              <a:gdLst>
                <a:gd name="T0" fmla="*/ 80968 w 2740"/>
                <a:gd name="T1" fmla="*/ 0 h 692"/>
                <a:gd name="T2" fmla="*/ 3554613 w 2740"/>
                <a:gd name="T3" fmla="*/ 0 h 692"/>
                <a:gd name="T4" fmla="*/ 3636908 w 2740"/>
                <a:gd name="T5" fmla="*/ 47041 h 692"/>
                <a:gd name="T6" fmla="*/ 3636908 w 2740"/>
                <a:gd name="T7" fmla="*/ 478758 h 692"/>
                <a:gd name="T8" fmla="*/ 3554613 w 2740"/>
                <a:gd name="T9" fmla="*/ 525040 h 692"/>
                <a:gd name="T10" fmla="*/ 80968 w 2740"/>
                <a:gd name="T11" fmla="*/ 525040 h 692"/>
                <a:gd name="T12" fmla="*/ 0 w 2740"/>
                <a:gd name="T13" fmla="*/ 478758 h 692"/>
                <a:gd name="T14" fmla="*/ 0 w 2740"/>
                <a:gd name="T15" fmla="*/ 47041 h 692"/>
                <a:gd name="T16" fmla="*/ 80968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a:lstStyle/>
            <a:p>
              <a:endParaRPr lang="zh-CN" altLang="en-US"/>
            </a:p>
          </p:txBody>
        </p:sp>
        <p:sp>
          <p:nvSpPr>
            <p:cNvPr id="62" name="TextBox 20">
              <a:extLst>
                <a:ext uri="{FF2B5EF4-FFF2-40B4-BE49-F238E27FC236}">
                  <a16:creationId xmlns="" xmlns:a16="http://schemas.microsoft.com/office/drawing/2014/main" id="{27FBACC2-961C-42BE-8FC3-6AC4EE520651}"/>
                </a:ext>
              </a:extLst>
            </p:cNvPr>
            <p:cNvSpPr txBox="1"/>
            <p:nvPr/>
          </p:nvSpPr>
          <p:spPr>
            <a:xfrm>
              <a:off x="3796912" y="3541203"/>
              <a:ext cx="1774101" cy="399788"/>
            </a:xfrm>
            <a:prstGeom prst="rect">
              <a:avLst/>
            </a:prstGeom>
            <a:noFill/>
          </p:spPr>
          <p:txBody>
            <a:bodyPr wrap="none">
              <a:spAutoFit/>
            </a:bodyPr>
            <a:lstStyle/>
            <a:p>
              <a:pPr>
                <a:buFont typeface="Arial" pitchFamily="34" charset="0"/>
                <a:buNone/>
                <a:defRPr/>
              </a:pPr>
              <a:r>
                <a:rPr lang="en-US" altLang="zh-CN" sz="2000" dirty="0">
                  <a:solidFill>
                    <a:srgbClr val="F8F8F8"/>
                  </a:solidFill>
                  <a:latin typeface="+mn-ea"/>
                  <a:ea typeface="+mn-ea"/>
                </a:rPr>
                <a:t>2.</a:t>
              </a:r>
              <a:r>
                <a:rPr lang="zh-CN" altLang="en-US" sz="2000" dirty="0">
                  <a:solidFill>
                    <a:srgbClr val="F8F8F8"/>
                  </a:solidFill>
                  <a:latin typeface="+mn-ea"/>
                  <a:ea typeface="+mn-ea"/>
                </a:rPr>
                <a:t>组织间歇时间</a:t>
              </a:r>
            </a:p>
          </p:txBody>
        </p:sp>
      </p:grpSp>
      <p:sp>
        <p:nvSpPr>
          <p:cNvPr id="2" name="矩形 1">
            <a:extLst>
              <a:ext uri="{FF2B5EF4-FFF2-40B4-BE49-F238E27FC236}">
                <a16:creationId xmlns="" xmlns:a16="http://schemas.microsoft.com/office/drawing/2014/main" id="{3E3EDC53-8B80-4A48-BC8B-61B97C189B9D}"/>
              </a:ext>
            </a:extLst>
          </p:cNvPr>
          <p:cNvSpPr/>
          <p:nvPr/>
        </p:nvSpPr>
        <p:spPr>
          <a:xfrm>
            <a:off x="4658221" y="2396933"/>
            <a:ext cx="6096000" cy="1477328"/>
          </a:xfrm>
          <a:prstGeom prst="rect">
            <a:avLst/>
          </a:prstGeom>
        </p:spPr>
        <p:txBody>
          <a:bodyPr>
            <a:spAutoFit/>
          </a:bodyPr>
          <a:lstStyle/>
          <a:p>
            <a:r>
              <a:rPr lang="zh-CN" altLang="en-US" dirty="0">
                <a:latin typeface="+mn-ea"/>
                <a:ea typeface="+mn-ea"/>
              </a:rPr>
              <a:t>在组织流水施工时，除要考虑相邻施工班组之间的流水步距外，有时根据建筑材 料或现浇构件等的工艺性质，还要考虑合理的工艺等待时间，这个等待时间称为技术 间歇时间。如混凝土浇筑后的养护时间、砂浆抹面和油漆面的干燥时间等。技术间歇 时间以Zii,1 + 表示。</a:t>
            </a:r>
          </a:p>
        </p:txBody>
      </p:sp>
      <p:sp>
        <p:nvSpPr>
          <p:cNvPr id="3" name="矩形 2">
            <a:extLst>
              <a:ext uri="{FF2B5EF4-FFF2-40B4-BE49-F238E27FC236}">
                <a16:creationId xmlns="" xmlns:a16="http://schemas.microsoft.com/office/drawing/2014/main" id="{F28D02CF-4289-4437-BAF6-007A93897D2C}"/>
              </a:ext>
            </a:extLst>
          </p:cNvPr>
          <p:cNvSpPr/>
          <p:nvPr/>
        </p:nvSpPr>
        <p:spPr>
          <a:xfrm>
            <a:off x="4684692" y="4304734"/>
            <a:ext cx="6096000" cy="1200329"/>
          </a:xfrm>
          <a:prstGeom prst="rect">
            <a:avLst/>
          </a:prstGeom>
        </p:spPr>
        <p:txBody>
          <a:bodyPr>
            <a:spAutoFit/>
          </a:bodyPr>
          <a:lstStyle/>
          <a:p>
            <a:r>
              <a:rPr lang="zh-CN" altLang="en-US" dirty="0">
                <a:latin typeface="+mn-ea"/>
                <a:ea typeface="+mn-ea"/>
              </a:rPr>
              <a:t>在流水施工中，由于施工技术或施工组织的原因（如墙体砌筑前的墙身位置弹线， 施工人员、机械转移，回填土前的地下管道检查验收等）所造成的在流水步距以外增加 的间歇时间。组织间歇时间以Gii,1 + 表示。</a:t>
            </a:r>
          </a:p>
        </p:txBody>
      </p:sp>
      <p:sp>
        <p:nvSpPr>
          <p:cNvPr id="17" name="TextBox 54">
            <a:extLst>
              <a:ext uri="{FF2B5EF4-FFF2-40B4-BE49-F238E27FC236}">
                <a16:creationId xmlns="" xmlns:a16="http://schemas.microsoft.com/office/drawing/2014/main" id="{D954005E-D6E9-4CD2-8DDF-9986ED2A59EE}"/>
              </a:ext>
            </a:extLst>
          </p:cNvPr>
          <p:cNvSpPr txBox="1">
            <a:spLocks noChangeArrowheads="1"/>
          </p:cNvSpPr>
          <p:nvPr/>
        </p:nvSpPr>
        <p:spPr bwMode="auto">
          <a:xfrm>
            <a:off x="1339421" y="125771"/>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流水施工参数的确定</a:t>
            </a:r>
          </a:p>
        </p:txBody>
      </p:sp>
      <p:sp>
        <p:nvSpPr>
          <p:cNvPr id="18" name="TextBox 55">
            <a:extLst>
              <a:ext uri="{FF2B5EF4-FFF2-40B4-BE49-F238E27FC236}">
                <a16:creationId xmlns="" xmlns:a16="http://schemas.microsoft.com/office/drawing/2014/main" id="{3AFBF557-C552-4F84-96BC-BBCF6807BEBD}"/>
              </a:ext>
            </a:extLst>
          </p:cNvPr>
          <p:cNvSpPr txBox="1">
            <a:spLocks noChangeArrowheads="1"/>
          </p:cNvSpPr>
          <p:nvPr/>
        </p:nvSpPr>
        <p:spPr bwMode="auto">
          <a:xfrm>
            <a:off x="-310331" y="14116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extLst>
      <p:ext uri="{BB962C8B-B14F-4D97-AF65-F5344CB8AC3E}">
        <p14:creationId xmlns:p14="http://schemas.microsoft.com/office/powerpoint/2010/main" val="3999091575"/>
      </p:ext>
    </p:extLst>
  </p:cSld>
  <p:clrMapOvr>
    <a:masterClrMapping/>
  </p:clrMapOvr>
  <p:transition spd="slow" advTm="514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1993900" y="549275"/>
            <a:ext cx="3744913" cy="830263"/>
          </a:xfrm>
          <a:prstGeom prst="rect">
            <a:avLst/>
          </a:prstGeom>
          <a:noFill/>
        </p:spPr>
        <p:txBody>
          <a:bodyPr>
            <a:spAutoFit/>
          </a:bodyPr>
          <a:lstStyle/>
          <a:p>
            <a:pPr>
              <a:buFont typeface="Arial" pitchFamily="34" charset="0"/>
              <a:buNone/>
              <a:defRPr/>
            </a:pPr>
            <a:r>
              <a:rPr lang="zh-CN" altLang="en-US" sz="4800" dirty="0">
                <a:solidFill>
                  <a:schemeClr val="accent1">
                    <a:lumMod val="50000"/>
                  </a:schemeClr>
                </a:solidFill>
                <a:latin typeface="方正粗黑宋简体" pitchFamily="2" charset="-122"/>
                <a:ea typeface="方正粗黑宋简体" pitchFamily="2" charset="-122"/>
              </a:rPr>
              <a:t>目    录</a:t>
            </a:r>
          </a:p>
        </p:txBody>
      </p:sp>
      <p:sp>
        <p:nvSpPr>
          <p:cNvPr id="52" name="Freeform 5"/>
          <p:cNvSpPr>
            <a:spLocks noChangeAspect="1"/>
          </p:cNvSpPr>
          <p:nvPr/>
        </p:nvSpPr>
        <p:spPr bwMode="auto">
          <a:xfrm>
            <a:off x="5594350" y="1306513"/>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w="9525">
            <a:noFill/>
            <a:round/>
            <a:headEnd/>
            <a:tailEnd/>
          </a:ln>
        </p:spPr>
        <p:txBody>
          <a:bodyPr/>
          <a:lstStyle/>
          <a:p>
            <a:endParaRPr lang="zh-CN" altLang="en-US"/>
          </a:p>
        </p:txBody>
      </p:sp>
      <p:cxnSp>
        <p:nvCxnSpPr>
          <p:cNvPr id="53" name="直接连接符 52"/>
          <p:cNvCxnSpPr>
            <a:cxnSpLocks noChangeShapeType="1"/>
          </p:cNvCxnSpPr>
          <p:nvPr/>
        </p:nvCxnSpPr>
        <p:spPr bwMode="auto">
          <a:xfrm>
            <a:off x="6245392" y="1242995"/>
            <a:ext cx="0" cy="528637"/>
          </a:xfrm>
          <a:prstGeom prst="line">
            <a:avLst/>
          </a:prstGeom>
          <a:noFill/>
          <a:ln w="9525" algn="ctr">
            <a:solidFill>
              <a:schemeClr val="accent1"/>
            </a:solidFill>
            <a:round/>
            <a:headEnd/>
            <a:tailEnd/>
          </a:ln>
        </p:spPr>
      </p:cxnSp>
      <p:sp>
        <p:nvSpPr>
          <p:cNvPr id="56" name="TextBox 55"/>
          <p:cNvSpPr txBox="1"/>
          <p:nvPr/>
        </p:nvSpPr>
        <p:spPr>
          <a:xfrm>
            <a:off x="6424613" y="1257502"/>
            <a:ext cx="3473450" cy="499624"/>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150000"/>
              </a:lnSpc>
              <a:buFont typeface="Arial" pitchFamily="34" charset="0"/>
              <a:buNone/>
              <a:defRPr/>
            </a:pPr>
            <a:r>
              <a:rPr lang="zh-CN" altLang="en-US" dirty="0">
                <a:solidFill>
                  <a:schemeClr val="accent1"/>
                </a:solidFill>
              </a:rPr>
              <a:t>单元一　施工准备工作</a:t>
            </a:r>
          </a:p>
        </p:txBody>
      </p:sp>
      <p:sp>
        <p:nvSpPr>
          <p:cNvPr id="57" name="Freeform 5"/>
          <p:cNvSpPr>
            <a:spLocks noChangeAspect="1"/>
          </p:cNvSpPr>
          <p:nvPr/>
        </p:nvSpPr>
        <p:spPr bwMode="auto">
          <a:xfrm>
            <a:off x="5594350" y="2173038"/>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w="9525">
            <a:noFill/>
            <a:round/>
            <a:headEnd/>
            <a:tailEnd/>
          </a:ln>
        </p:spPr>
        <p:txBody>
          <a:bodyPr/>
          <a:lstStyle/>
          <a:p>
            <a:endParaRPr lang="zh-CN" altLang="en-US"/>
          </a:p>
        </p:txBody>
      </p:sp>
      <p:sp>
        <p:nvSpPr>
          <p:cNvPr id="59" name="TextBox 58"/>
          <p:cNvSpPr txBox="1"/>
          <p:nvPr/>
        </p:nvSpPr>
        <p:spPr>
          <a:xfrm>
            <a:off x="6424613" y="2085975"/>
            <a:ext cx="3671887" cy="498475"/>
          </a:xfrm>
          <a:prstGeom prst="rect">
            <a:avLst/>
          </a:prstGeom>
          <a:noFill/>
        </p:spPr>
        <p:txBody>
          <a:bodyPr>
            <a:spAutoFit/>
          </a:bodyPr>
          <a:lstStyle>
            <a:defPPr>
              <a:defRPr lang="zh-CN"/>
            </a:defPPr>
            <a:lvl1pPr>
              <a:lnSpc>
                <a:spcPct val="150000"/>
              </a:lnSpc>
              <a:defRPr sz="2000">
                <a:solidFill>
                  <a:schemeClr val="accent2"/>
                </a:solidFill>
                <a:latin typeface="+mn-ea"/>
                <a:ea typeface="+mn-ea"/>
              </a:defRPr>
            </a:lvl1pPr>
          </a:lstStyle>
          <a:p>
            <a:pPr>
              <a:buFont typeface="Arial" pitchFamily="34" charset="0"/>
              <a:buNone/>
              <a:defRPr/>
            </a:pPr>
            <a:r>
              <a:rPr lang="zh-CN" altLang="en-US" dirty="0">
                <a:solidFill>
                  <a:srgbClr val="FF0000"/>
                </a:solidFill>
              </a:rPr>
              <a:t>单元二　流水施工</a:t>
            </a:r>
          </a:p>
        </p:txBody>
      </p:sp>
      <p:sp>
        <p:nvSpPr>
          <p:cNvPr id="60" name="Freeform 5"/>
          <p:cNvSpPr>
            <a:spLocks noChangeAspect="1"/>
          </p:cNvSpPr>
          <p:nvPr/>
        </p:nvSpPr>
        <p:spPr bwMode="auto">
          <a:xfrm>
            <a:off x="5594350" y="2974975"/>
            <a:ext cx="496888" cy="496888"/>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w="9525">
            <a:noFill/>
            <a:round/>
            <a:headEnd/>
            <a:tailEnd/>
          </a:ln>
        </p:spPr>
        <p:txBody>
          <a:bodyPr/>
          <a:lstStyle/>
          <a:p>
            <a:endParaRPr lang="zh-CN" altLang="en-US"/>
          </a:p>
        </p:txBody>
      </p:sp>
      <p:sp>
        <p:nvSpPr>
          <p:cNvPr id="64" name="Freeform 5"/>
          <p:cNvSpPr>
            <a:spLocks noChangeAspect="1"/>
          </p:cNvSpPr>
          <p:nvPr/>
        </p:nvSpPr>
        <p:spPr bwMode="auto">
          <a:xfrm>
            <a:off x="5607635" y="3767638"/>
            <a:ext cx="496888" cy="55303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EE6B00"/>
          </a:solidFill>
          <a:ln w="9525">
            <a:noFill/>
            <a:round/>
            <a:headEnd/>
            <a:tailEnd/>
          </a:ln>
        </p:spPr>
        <p:txBody>
          <a:bodyPr/>
          <a:lstStyle/>
          <a:p>
            <a:endParaRPr lang="zh-CN" altLang="en-US"/>
          </a:p>
        </p:txBody>
      </p:sp>
      <p:cxnSp>
        <p:nvCxnSpPr>
          <p:cNvPr id="67" name="直接连接符 66"/>
          <p:cNvCxnSpPr>
            <a:cxnSpLocks noChangeShapeType="1"/>
          </p:cNvCxnSpPr>
          <p:nvPr/>
        </p:nvCxnSpPr>
        <p:spPr bwMode="auto">
          <a:xfrm>
            <a:off x="6251909" y="2131763"/>
            <a:ext cx="0" cy="539750"/>
          </a:xfrm>
          <a:prstGeom prst="line">
            <a:avLst/>
          </a:prstGeom>
          <a:noFill/>
          <a:ln w="9525" algn="ctr">
            <a:solidFill>
              <a:schemeClr val="accent1"/>
            </a:solidFill>
            <a:round/>
            <a:headEnd/>
            <a:tailEnd/>
          </a:ln>
        </p:spPr>
      </p:cxnSp>
      <p:cxnSp>
        <p:nvCxnSpPr>
          <p:cNvPr id="68" name="直接连接符 67"/>
          <p:cNvCxnSpPr>
            <a:cxnSpLocks noChangeShapeType="1"/>
          </p:cNvCxnSpPr>
          <p:nvPr/>
        </p:nvCxnSpPr>
        <p:spPr bwMode="auto">
          <a:xfrm>
            <a:off x="6237371" y="2946400"/>
            <a:ext cx="0" cy="525463"/>
          </a:xfrm>
          <a:prstGeom prst="line">
            <a:avLst/>
          </a:prstGeom>
          <a:noFill/>
          <a:ln w="9525" algn="ctr">
            <a:solidFill>
              <a:schemeClr val="accent1"/>
            </a:solidFill>
            <a:round/>
            <a:headEnd/>
            <a:tailEnd/>
          </a:ln>
        </p:spPr>
      </p:cxnSp>
      <p:cxnSp>
        <p:nvCxnSpPr>
          <p:cNvPr id="69" name="直接连接符 68"/>
          <p:cNvCxnSpPr>
            <a:cxnSpLocks noChangeShapeType="1"/>
          </p:cNvCxnSpPr>
          <p:nvPr/>
        </p:nvCxnSpPr>
        <p:spPr bwMode="auto">
          <a:xfrm>
            <a:off x="6238875" y="3736975"/>
            <a:ext cx="0" cy="614363"/>
          </a:xfrm>
          <a:prstGeom prst="line">
            <a:avLst/>
          </a:prstGeom>
          <a:noFill/>
          <a:ln w="9525" algn="ctr">
            <a:solidFill>
              <a:schemeClr val="accent1"/>
            </a:solidFill>
            <a:round/>
            <a:headEnd/>
            <a:tailEnd/>
          </a:ln>
        </p:spPr>
      </p:cxnSp>
      <p:pic>
        <p:nvPicPr>
          <p:cNvPr id="72" name="Picture 2" descr="E:\我的文档\鼎.png"/>
          <p:cNvPicPr>
            <a:picLocks noChangeAspect="1" noChangeArrowheads="1"/>
          </p:cNvPicPr>
          <p:nvPr/>
        </p:nvPicPr>
        <p:blipFill>
          <a:blip r:embed="rId3" cstate="print"/>
          <a:srcRect/>
          <a:stretch>
            <a:fillRect/>
          </a:stretch>
        </p:blipFill>
        <p:spPr bwMode="auto">
          <a:xfrm>
            <a:off x="871538" y="2090738"/>
            <a:ext cx="3786187" cy="4021137"/>
          </a:xfrm>
          <a:prstGeom prst="rect">
            <a:avLst/>
          </a:prstGeom>
          <a:noFill/>
          <a:ln w="9525">
            <a:noFill/>
            <a:miter lim="800000"/>
            <a:headEnd/>
            <a:tailEnd/>
          </a:ln>
        </p:spPr>
      </p:pic>
      <p:sp>
        <p:nvSpPr>
          <p:cNvPr id="79" name="Freeform 5"/>
          <p:cNvSpPr>
            <a:spLocks noChangeAspect="1"/>
          </p:cNvSpPr>
          <p:nvPr/>
        </p:nvSpPr>
        <p:spPr bwMode="auto">
          <a:xfrm>
            <a:off x="5601493" y="4616450"/>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w="9525">
            <a:noFill/>
            <a:round/>
            <a:headEnd/>
            <a:tailEnd/>
          </a:ln>
        </p:spPr>
        <p:txBody>
          <a:bodyPr/>
          <a:lstStyle/>
          <a:p>
            <a:endParaRPr lang="zh-CN" altLang="en-US"/>
          </a:p>
        </p:txBody>
      </p:sp>
      <p:cxnSp>
        <p:nvCxnSpPr>
          <p:cNvPr id="80" name="直接连接符 79"/>
          <p:cNvCxnSpPr>
            <a:cxnSpLocks noChangeShapeType="1"/>
          </p:cNvCxnSpPr>
          <p:nvPr/>
        </p:nvCxnSpPr>
        <p:spPr bwMode="auto">
          <a:xfrm>
            <a:off x="6251909" y="4603750"/>
            <a:ext cx="0" cy="528638"/>
          </a:xfrm>
          <a:prstGeom prst="line">
            <a:avLst/>
          </a:prstGeom>
          <a:noFill/>
          <a:ln w="9525" algn="ctr">
            <a:solidFill>
              <a:schemeClr val="accent1"/>
            </a:solidFill>
            <a:round/>
            <a:headEnd/>
            <a:tailEnd/>
          </a:ln>
        </p:spPr>
      </p:cxnSp>
      <p:sp>
        <p:nvSpPr>
          <p:cNvPr id="81" name="Freeform 5"/>
          <p:cNvSpPr>
            <a:spLocks noChangeAspect="1"/>
          </p:cNvSpPr>
          <p:nvPr/>
        </p:nvSpPr>
        <p:spPr bwMode="auto">
          <a:xfrm>
            <a:off x="5635625" y="5491163"/>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w="9525">
            <a:noFill/>
            <a:round/>
            <a:headEnd/>
            <a:tailEnd/>
          </a:ln>
        </p:spPr>
        <p:txBody>
          <a:bodyPr/>
          <a:lstStyle/>
          <a:p>
            <a:endParaRPr lang="zh-CN" altLang="en-US"/>
          </a:p>
        </p:txBody>
      </p:sp>
      <p:cxnSp>
        <p:nvCxnSpPr>
          <p:cNvPr id="82" name="直接连接符 81"/>
          <p:cNvCxnSpPr>
            <a:cxnSpLocks noChangeShapeType="1"/>
          </p:cNvCxnSpPr>
          <p:nvPr/>
        </p:nvCxnSpPr>
        <p:spPr bwMode="auto">
          <a:xfrm>
            <a:off x="6246562" y="5354638"/>
            <a:ext cx="0" cy="539750"/>
          </a:xfrm>
          <a:prstGeom prst="line">
            <a:avLst/>
          </a:prstGeom>
          <a:noFill/>
          <a:ln w="9525" algn="ctr">
            <a:solidFill>
              <a:schemeClr val="accent1"/>
            </a:solidFill>
            <a:round/>
            <a:headEnd/>
            <a:tailEnd/>
          </a:ln>
        </p:spPr>
      </p:cxnSp>
      <p:sp>
        <p:nvSpPr>
          <p:cNvPr id="83" name="TextBox 82"/>
          <p:cNvSpPr txBox="1"/>
          <p:nvPr/>
        </p:nvSpPr>
        <p:spPr>
          <a:xfrm>
            <a:off x="6424613" y="3016250"/>
            <a:ext cx="2749550" cy="400050"/>
          </a:xfrm>
          <a:prstGeom prst="rect">
            <a:avLst/>
          </a:prstGeom>
          <a:noFill/>
        </p:spPr>
        <p:txBody>
          <a:bodyPr wrap="none">
            <a:spAutoFit/>
          </a:bodyPr>
          <a:lstStyle/>
          <a:p>
            <a:pPr>
              <a:buFont typeface="Arial" pitchFamily="34" charset="0"/>
              <a:buNone/>
              <a:defRPr/>
            </a:pPr>
            <a:r>
              <a:rPr lang="zh-CN" altLang="en-US" sz="2000" dirty="0">
                <a:solidFill>
                  <a:schemeClr val="accent1">
                    <a:lumMod val="50000"/>
                  </a:schemeClr>
                </a:solidFill>
                <a:latin typeface="+mn-ea"/>
                <a:ea typeface="+mn-ea"/>
              </a:rPr>
              <a:t>单元三　网络计划技术</a:t>
            </a:r>
            <a:endParaRPr lang="zh-CN" altLang="en-US" sz="2000" dirty="0">
              <a:latin typeface="+mn-ea"/>
              <a:ea typeface="+mn-ea"/>
            </a:endParaRPr>
          </a:p>
        </p:txBody>
      </p:sp>
      <p:sp>
        <p:nvSpPr>
          <p:cNvPr id="84" name="TextBox 83"/>
          <p:cNvSpPr txBox="1"/>
          <p:nvPr/>
        </p:nvSpPr>
        <p:spPr>
          <a:xfrm>
            <a:off x="6424613" y="3592513"/>
            <a:ext cx="3005137" cy="708025"/>
          </a:xfrm>
          <a:prstGeom prst="rect">
            <a:avLst/>
          </a:prstGeom>
          <a:noFill/>
        </p:spPr>
        <p:txBody>
          <a:bodyPr>
            <a:spAutoFit/>
          </a:bodyPr>
          <a:lstStyle/>
          <a:p>
            <a:pPr>
              <a:lnSpc>
                <a:spcPct val="200000"/>
              </a:lnSpc>
              <a:buFont typeface="Arial" pitchFamily="34" charset="0"/>
              <a:buNone/>
              <a:defRPr/>
            </a:pPr>
            <a:r>
              <a:rPr lang="zh-CN" altLang="en-US" sz="2000" dirty="0">
                <a:solidFill>
                  <a:schemeClr val="accent1">
                    <a:lumMod val="50000"/>
                  </a:schemeClr>
                </a:solidFill>
                <a:latin typeface="+mn-ea"/>
                <a:ea typeface="+mn-ea"/>
              </a:rPr>
              <a:t>单元四　施工组织总设计</a:t>
            </a:r>
            <a:endParaRPr lang="en-US" altLang="zh-CN" sz="2000" dirty="0">
              <a:solidFill>
                <a:schemeClr val="accent1">
                  <a:lumMod val="50000"/>
                </a:schemeClr>
              </a:solidFill>
              <a:latin typeface="+mn-ea"/>
              <a:ea typeface="+mn-ea"/>
            </a:endParaRPr>
          </a:p>
        </p:txBody>
      </p:sp>
      <p:sp>
        <p:nvSpPr>
          <p:cNvPr id="85" name="TextBox 84"/>
          <p:cNvSpPr txBox="1"/>
          <p:nvPr/>
        </p:nvSpPr>
        <p:spPr>
          <a:xfrm>
            <a:off x="6424613" y="4456113"/>
            <a:ext cx="4137025" cy="708025"/>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200000"/>
              </a:lnSpc>
              <a:buFont typeface="Arial" pitchFamily="34" charset="0"/>
              <a:buNone/>
              <a:defRPr/>
            </a:pPr>
            <a:r>
              <a:rPr lang="zh-CN" altLang="en-US" dirty="0">
                <a:solidFill>
                  <a:schemeClr val="accent1">
                    <a:lumMod val="50000"/>
                  </a:schemeClr>
                </a:solidFill>
              </a:rPr>
              <a:t>单元五　单位工程施工组织设计</a:t>
            </a:r>
            <a:endParaRPr lang="en-US" altLang="zh-CN" dirty="0">
              <a:solidFill>
                <a:schemeClr val="accent1">
                  <a:lumMod val="50000"/>
                </a:schemeClr>
              </a:solidFill>
            </a:endParaRPr>
          </a:p>
        </p:txBody>
      </p:sp>
      <p:sp>
        <p:nvSpPr>
          <p:cNvPr id="86" name="TextBox 85"/>
          <p:cNvSpPr txBox="1"/>
          <p:nvPr/>
        </p:nvSpPr>
        <p:spPr>
          <a:xfrm>
            <a:off x="6424613" y="5354638"/>
            <a:ext cx="4408487" cy="554037"/>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150000"/>
              </a:lnSpc>
              <a:buFont typeface="Arial" pitchFamily="34" charset="0"/>
              <a:buNone/>
              <a:defRPr/>
            </a:pPr>
            <a:r>
              <a:rPr lang="zh-CN" altLang="en-US" dirty="0">
                <a:solidFill>
                  <a:schemeClr val="accent1">
                    <a:lumMod val="50000"/>
                  </a:schemeClr>
                </a:solidFill>
              </a:rPr>
              <a:t>单元六　单位工程施工组织设计实例</a:t>
            </a:r>
            <a:endParaRPr lang="zh-CN" altLang="en-US" dirty="0">
              <a:solidFill>
                <a:schemeClr val="accent1"/>
              </a:solidFill>
            </a:endParaRPr>
          </a:p>
        </p:txBody>
      </p:sp>
    </p:spTree>
  </p:cSld>
  <p:clrMapOvr>
    <a:masterClrMapping/>
  </p:clrMapOvr>
  <p:transition spd="slow" advTm="14932">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E3EDC53-8B80-4A48-BC8B-61B97C189B9D}"/>
              </a:ext>
            </a:extLst>
          </p:cNvPr>
          <p:cNvSpPr/>
          <p:nvPr/>
        </p:nvSpPr>
        <p:spPr>
          <a:xfrm>
            <a:off x="1057821" y="2376724"/>
            <a:ext cx="6096000" cy="2536400"/>
          </a:xfrm>
          <a:prstGeom prst="rect">
            <a:avLst/>
          </a:prstGeom>
        </p:spPr>
        <p:txBody>
          <a:bodyPr>
            <a:spAutoFit/>
          </a:bodyPr>
          <a:lstStyle/>
          <a:p>
            <a:pPr>
              <a:lnSpc>
                <a:spcPct val="150000"/>
              </a:lnSpc>
            </a:pPr>
            <a:r>
              <a:rPr lang="zh-CN" altLang="en-US" dirty="0">
                <a:latin typeface="+mn-ea"/>
                <a:ea typeface="+mn-ea"/>
              </a:rPr>
              <a:t>在组织流水施工时，有时为了缩短工期，在工作面允许的条件下，如果前一个施 工班组完成部分施工任务后，能够提前为后一个施工班组提供工作面，使后者提前进 入前一个施工段。这时相邻两个施工过程的施工班组在同一施工段上平行搭接施工， 这个搭接时间称为平行搭接时间或插入时间，通常以</a:t>
            </a:r>
            <a:r>
              <a:rPr lang="en-US" altLang="zh-CN" dirty="0">
                <a:latin typeface="+mn-ea"/>
                <a:ea typeface="+mn-ea"/>
              </a:rPr>
              <a:t>Cjj,1 + </a:t>
            </a:r>
            <a:r>
              <a:rPr lang="zh-CN" altLang="en-US" dirty="0">
                <a:latin typeface="+mn-ea"/>
                <a:ea typeface="+mn-ea"/>
              </a:rPr>
              <a:t>表示。 </a:t>
            </a:r>
          </a:p>
        </p:txBody>
      </p:sp>
      <p:sp>
        <p:nvSpPr>
          <p:cNvPr id="17" name="Freeform 8">
            <a:extLst>
              <a:ext uri="{FF2B5EF4-FFF2-40B4-BE49-F238E27FC236}">
                <a16:creationId xmlns="" xmlns:a16="http://schemas.microsoft.com/office/drawing/2014/main" id="{7FDCC0EF-8CBA-44D9-926A-6D5AC8DFDCBD}"/>
              </a:ext>
            </a:extLst>
          </p:cNvPr>
          <p:cNvSpPr>
            <a:spLocks/>
          </p:cNvSpPr>
          <p:nvPr/>
        </p:nvSpPr>
        <p:spPr bwMode="auto">
          <a:xfrm>
            <a:off x="706437" y="1430561"/>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19" name="TextBox 14">
            <a:extLst>
              <a:ext uri="{FF2B5EF4-FFF2-40B4-BE49-F238E27FC236}">
                <a16:creationId xmlns="" xmlns:a16="http://schemas.microsoft.com/office/drawing/2014/main" id="{FC03766C-279F-429D-A3E8-9E5D3B63E2E2}"/>
              </a:ext>
            </a:extLst>
          </p:cNvPr>
          <p:cNvSpPr txBox="1"/>
          <p:nvPr/>
        </p:nvSpPr>
        <p:spPr>
          <a:xfrm>
            <a:off x="1318610" y="1467659"/>
            <a:ext cx="1690687" cy="338554"/>
          </a:xfrm>
          <a:prstGeom prst="rect">
            <a:avLst/>
          </a:prstGeom>
          <a:noFill/>
        </p:spPr>
        <p:txBody>
          <a:bodyPr>
            <a:spAutoFit/>
          </a:bodyPr>
          <a:lstStyle/>
          <a:p>
            <a:pPr algn="ctr">
              <a:buFont typeface="Arial" pitchFamily="34" charset="0"/>
              <a:buNone/>
              <a:defRPr/>
            </a:pPr>
            <a:r>
              <a:rPr lang="zh-CN" altLang="en-US" sz="1600" dirty="0">
                <a:solidFill>
                  <a:schemeClr val="accent1">
                    <a:lumMod val="50000"/>
                  </a:schemeClr>
                </a:solidFill>
                <a:latin typeface="+mn-ea"/>
                <a:ea typeface="+mn-ea"/>
              </a:rPr>
              <a:t>平行搭接时间</a:t>
            </a:r>
            <a:endParaRPr lang="en-US" altLang="zh-CN" sz="1600" dirty="0">
              <a:solidFill>
                <a:schemeClr val="accent1">
                  <a:lumMod val="50000"/>
                </a:schemeClr>
              </a:solidFill>
              <a:latin typeface="+mn-ea"/>
              <a:ea typeface="+mn-ea"/>
            </a:endParaRPr>
          </a:p>
        </p:txBody>
      </p:sp>
      <p:sp>
        <p:nvSpPr>
          <p:cNvPr id="20" name="TextBox 21">
            <a:extLst>
              <a:ext uri="{FF2B5EF4-FFF2-40B4-BE49-F238E27FC236}">
                <a16:creationId xmlns="" xmlns:a16="http://schemas.microsoft.com/office/drawing/2014/main" id="{5DAD5573-A4E6-4D82-8B33-62DAAB178491}"/>
              </a:ext>
            </a:extLst>
          </p:cNvPr>
          <p:cNvSpPr txBox="1"/>
          <p:nvPr/>
        </p:nvSpPr>
        <p:spPr>
          <a:xfrm>
            <a:off x="757237" y="1321023"/>
            <a:ext cx="434975" cy="706438"/>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3</a:t>
            </a:r>
          </a:p>
        </p:txBody>
      </p:sp>
      <p:pic>
        <p:nvPicPr>
          <p:cNvPr id="21" name="Picture 2">
            <a:extLst>
              <a:ext uri="{FF2B5EF4-FFF2-40B4-BE49-F238E27FC236}">
                <a16:creationId xmlns="" xmlns:a16="http://schemas.microsoft.com/office/drawing/2014/main" id="{22C5C226-D6E3-49DD-83D1-C6614F7A07AB}"/>
              </a:ext>
            </a:extLst>
          </p:cNvPr>
          <p:cNvPicPr>
            <a:picLocks noChangeAspect="1" noChangeArrowheads="1"/>
          </p:cNvPicPr>
          <p:nvPr/>
        </p:nvPicPr>
        <p:blipFill>
          <a:blip r:embed="rId3" cstate="print"/>
          <a:srcRect/>
          <a:stretch>
            <a:fillRect/>
          </a:stretch>
        </p:blipFill>
        <p:spPr bwMode="auto">
          <a:xfrm>
            <a:off x="7682557" y="2132856"/>
            <a:ext cx="3847552" cy="2265747"/>
          </a:xfrm>
          <a:prstGeom prst="rect">
            <a:avLst/>
          </a:prstGeom>
          <a:noFill/>
          <a:ln w="9525">
            <a:noFill/>
            <a:miter lim="800000"/>
            <a:headEnd/>
            <a:tailEnd/>
          </a:ln>
        </p:spPr>
      </p:pic>
      <p:sp>
        <p:nvSpPr>
          <p:cNvPr id="10" name="TextBox 54">
            <a:extLst>
              <a:ext uri="{FF2B5EF4-FFF2-40B4-BE49-F238E27FC236}">
                <a16:creationId xmlns="" xmlns:a16="http://schemas.microsoft.com/office/drawing/2014/main" id="{9DC97097-7352-446E-9E24-0D086103FF1D}"/>
              </a:ext>
            </a:extLst>
          </p:cNvPr>
          <p:cNvSpPr txBox="1">
            <a:spLocks noChangeArrowheads="1"/>
          </p:cNvSpPr>
          <p:nvPr/>
        </p:nvSpPr>
        <p:spPr bwMode="auto">
          <a:xfrm>
            <a:off x="1339421" y="125771"/>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流水施工参数的确定</a:t>
            </a:r>
          </a:p>
        </p:txBody>
      </p:sp>
      <p:sp>
        <p:nvSpPr>
          <p:cNvPr id="11" name="TextBox 55">
            <a:extLst>
              <a:ext uri="{FF2B5EF4-FFF2-40B4-BE49-F238E27FC236}">
                <a16:creationId xmlns="" xmlns:a16="http://schemas.microsoft.com/office/drawing/2014/main" id="{EA3E2679-88BB-4626-A07B-0D00E6029EB0}"/>
              </a:ext>
            </a:extLst>
          </p:cNvPr>
          <p:cNvSpPr txBox="1">
            <a:spLocks noChangeArrowheads="1"/>
          </p:cNvSpPr>
          <p:nvPr/>
        </p:nvSpPr>
        <p:spPr bwMode="auto">
          <a:xfrm>
            <a:off x="-310331" y="14116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extLst>
      <p:ext uri="{BB962C8B-B14F-4D97-AF65-F5344CB8AC3E}">
        <p14:creationId xmlns:p14="http://schemas.microsoft.com/office/powerpoint/2010/main" val="288879002"/>
      </p:ext>
    </p:extLst>
  </p:cSld>
  <p:clrMapOvr>
    <a:masterClrMapping/>
  </p:clrMapOvr>
  <p:transition spd="slow" advTm="5140">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E3EDC53-8B80-4A48-BC8B-61B97C189B9D}"/>
              </a:ext>
            </a:extLst>
          </p:cNvPr>
          <p:cNvSpPr/>
          <p:nvPr/>
        </p:nvSpPr>
        <p:spPr>
          <a:xfrm>
            <a:off x="803275" y="2234489"/>
            <a:ext cx="10119642" cy="874407"/>
          </a:xfrm>
          <a:prstGeom prst="rect">
            <a:avLst/>
          </a:prstGeom>
        </p:spPr>
        <p:txBody>
          <a:bodyPr wrap="square">
            <a:spAutoFit/>
          </a:bodyPr>
          <a:lstStyle/>
          <a:p>
            <a:pPr>
              <a:lnSpc>
                <a:spcPct val="150000"/>
              </a:lnSpc>
            </a:pPr>
            <a:r>
              <a:rPr lang="zh-CN" altLang="en-US" dirty="0">
                <a:latin typeface="+mn-ea"/>
                <a:ea typeface="+mn-ea"/>
              </a:rPr>
              <a:t>在组织流水施工时，通常将相邻两个专业施工班组先后进入同一个施工段开始施工的间隔时间，称为流水步距，用</a:t>
            </a:r>
            <a:r>
              <a:rPr lang="en-US" altLang="zh-CN" dirty="0">
                <a:latin typeface="+mn-ea"/>
                <a:ea typeface="+mn-ea"/>
              </a:rPr>
              <a:t>Kii,1 + </a:t>
            </a:r>
            <a:r>
              <a:rPr lang="zh-CN" altLang="en-US" dirty="0">
                <a:latin typeface="+mn-ea"/>
                <a:ea typeface="+mn-ea"/>
              </a:rPr>
              <a:t>表示。</a:t>
            </a:r>
          </a:p>
        </p:txBody>
      </p:sp>
      <p:sp>
        <p:nvSpPr>
          <p:cNvPr id="10" name="Freeform 9">
            <a:extLst>
              <a:ext uri="{FF2B5EF4-FFF2-40B4-BE49-F238E27FC236}">
                <a16:creationId xmlns="" xmlns:a16="http://schemas.microsoft.com/office/drawing/2014/main" id="{DAD00D27-DA32-4014-B89E-7A368684DE88}"/>
              </a:ext>
            </a:extLst>
          </p:cNvPr>
          <p:cNvSpPr>
            <a:spLocks/>
          </p:cNvSpPr>
          <p:nvPr/>
        </p:nvSpPr>
        <p:spPr bwMode="auto">
          <a:xfrm>
            <a:off x="894556" y="1386834"/>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12" name="TextBox 15">
            <a:extLst>
              <a:ext uri="{FF2B5EF4-FFF2-40B4-BE49-F238E27FC236}">
                <a16:creationId xmlns="" xmlns:a16="http://schemas.microsoft.com/office/drawing/2014/main" id="{8A862C3A-328C-4548-87FA-4D3571351E75}"/>
              </a:ext>
            </a:extLst>
          </p:cNvPr>
          <p:cNvSpPr txBox="1"/>
          <p:nvPr/>
        </p:nvSpPr>
        <p:spPr>
          <a:xfrm>
            <a:off x="1777901" y="1411059"/>
            <a:ext cx="1125537" cy="338554"/>
          </a:xfrm>
          <a:prstGeom prst="rect">
            <a:avLst/>
          </a:prstGeom>
          <a:noFill/>
        </p:spPr>
        <p:txBody>
          <a:bodyPr>
            <a:spAutoFit/>
          </a:bodyPr>
          <a:lstStyle/>
          <a:p>
            <a:pPr algn="ctr">
              <a:buFont typeface="Arial" pitchFamily="34" charset="0"/>
              <a:buNone/>
              <a:defRPr/>
            </a:pPr>
            <a:r>
              <a:rPr lang="zh-CN" altLang="en-US" sz="1600" dirty="0">
                <a:solidFill>
                  <a:schemeClr val="accent1">
                    <a:lumMod val="50000"/>
                  </a:schemeClr>
                </a:solidFill>
                <a:latin typeface="+mn-ea"/>
                <a:ea typeface="+mn-ea"/>
              </a:rPr>
              <a:t>流水步距</a:t>
            </a:r>
            <a:endParaRPr lang="en-US" altLang="zh-CN" sz="1600" dirty="0">
              <a:solidFill>
                <a:schemeClr val="accent1">
                  <a:lumMod val="50000"/>
                </a:schemeClr>
              </a:solidFill>
              <a:latin typeface="+mn-ea"/>
              <a:ea typeface="+mn-ea"/>
            </a:endParaRPr>
          </a:p>
        </p:txBody>
      </p:sp>
      <p:sp>
        <p:nvSpPr>
          <p:cNvPr id="13" name="TextBox 22">
            <a:extLst>
              <a:ext uri="{FF2B5EF4-FFF2-40B4-BE49-F238E27FC236}">
                <a16:creationId xmlns="" xmlns:a16="http://schemas.microsoft.com/office/drawing/2014/main" id="{9AC8A4C1-45C2-452F-9760-25B74584864D}"/>
              </a:ext>
            </a:extLst>
          </p:cNvPr>
          <p:cNvSpPr txBox="1"/>
          <p:nvPr/>
        </p:nvSpPr>
        <p:spPr>
          <a:xfrm>
            <a:off x="945356" y="1278884"/>
            <a:ext cx="434975" cy="708025"/>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4</a:t>
            </a:r>
          </a:p>
        </p:txBody>
      </p:sp>
      <p:sp>
        <p:nvSpPr>
          <p:cNvPr id="3" name="矩形 2">
            <a:extLst>
              <a:ext uri="{FF2B5EF4-FFF2-40B4-BE49-F238E27FC236}">
                <a16:creationId xmlns="" xmlns:a16="http://schemas.microsoft.com/office/drawing/2014/main" id="{AF88B5CD-06EC-44FC-A53C-3C8913261D68}"/>
              </a:ext>
            </a:extLst>
          </p:cNvPr>
          <p:cNvSpPr/>
          <p:nvPr/>
        </p:nvSpPr>
        <p:spPr>
          <a:xfrm>
            <a:off x="893971" y="3356476"/>
            <a:ext cx="8781744" cy="2536400"/>
          </a:xfrm>
          <a:prstGeom prst="rect">
            <a:avLst/>
          </a:prstGeom>
        </p:spPr>
        <p:txBody>
          <a:bodyPr wrap="square">
            <a:spAutoFit/>
          </a:bodyPr>
          <a:lstStyle/>
          <a:p>
            <a:pPr marL="342900" indent="-342900">
              <a:lnSpc>
                <a:spcPct val="150000"/>
              </a:lnSpc>
              <a:buAutoNum type="arabicPeriod"/>
            </a:pPr>
            <a:r>
              <a:rPr lang="zh-CN" altLang="en-US" dirty="0">
                <a:latin typeface="+mn-ea"/>
                <a:ea typeface="+mn-ea"/>
              </a:rPr>
              <a:t>确定流水步距的原则 </a:t>
            </a:r>
            <a:endParaRPr lang="en-US" altLang="zh-CN" dirty="0">
              <a:latin typeface="+mn-ea"/>
              <a:ea typeface="+mn-ea"/>
            </a:endParaRPr>
          </a:p>
          <a:p>
            <a:pPr>
              <a:lnSpc>
                <a:spcPct val="150000"/>
              </a:lnSpc>
            </a:pPr>
            <a:r>
              <a:rPr lang="zh-CN" altLang="en-US" dirty="0">
                <a:latin typeface="+mn-ea"/>
                <a:ea typeface="+mn-ea"/>
              </a:rPr>
              <a:t>（1）各施工过程按各自流水速度施工，始终保持工艺先后顺序。 </a:t>
            </a:r>
            <a:endParaRPr lang="en-US" altLang="zh-CN" dirty="0">
              <a:latin typeface="+mn-ea"/>
              <a:ea typeface="+mn-ea"/>
            </a:endParaRPr>
          </a:p>
          <a:p>
            <a:pPr>
              <a:lnSpc>
                <a:spcPct val="150000"/>
              </a:lnSpc>
            </a:pPr>
            <a:r>
              <a:rPr lang="zh-CN" altLang="en-US" dirty="0">
                <a:latin typeface="+mn-ea"/>
                <a:ea typeface="+mn-ea"/>
              </a:rPr>
              <a:t>（2）一般情况下，要保证相邻两个专业施工班组，都能够连续作业。 </a:t>
            </a:r>
            <a:endParaRPr lang="en-US" altLang="zh-CN" dirty="0">
              <a:latin typeface="+mn-ea"/>
              <a:ea typeface="+mn-ea"/>
            </a:endParaRPr>
          </a:p>
          <a:p>
            <a:pPr>
              <a:lnSpc>
                <a:spcPct val="150000"/>
              </a:lnSpc>
            </a:pPr>
            <a:r>
              <a:rPr lang="zh-CN" altLang="en-US" dirty="0">
                <a:latin typeface="+mn-ea"/>
                <a:ea typeface="+mn-ea"/>
              </a:rPr>
              <a:t>（3）应使相邻两个施工班组，在满足连续施工的条件下，最大限度实现合理地搭接。 （4）应满足某些施工过程技术间歇、组织间歇方面的要求。 </a:t>
            </a:r>
            <a:endParaRPr lang="en-US" altLang="zh-CN" dirty="0">
              <a:latin typeface="+mn-ea"/>
              <a:ea typeface="+mn-ea"/>
            </a:endParaRPr>
          </a:p>
          <a:p>
            <a:pPr>
              <a:lnSpc>
                <a:spcPct val="150000"/>
              </a:lnSpc>
            </a:pPr>
            <a:r>
              <a:rPr lang="zh-CN" altLang="en-US" dirty="0">
                <a:latin typeface="+mn-ea"/>
                <a:ea typeface="+mn-ea"/>
              </a:rPr>
              <a:t>（5）应满足均衡施工、安全生产方面的要求</a:t>
            </a:r>
          </a:p>
        </p:txBody>
      </p:sp>
      <p:sp>
        <p:nvSpPr>
          <p:cNvPr id="14" name="TextBox 54">
            <a:extLst>
              <a:ext uri="{FF2B5EF4-FFF2-40B4-BE49-F238E27FC236}">
                <a16:creationId xmlns="" xmlns:a16="http://schemas.microsoft.com/office/drawing/2014/main" id="{455BD19C-3D00-4ABA-9C7E-6A9E145877CA}"/>
              </a:ext>
            </a:extLst>
          </p:cNvPr>
          <p:cNvSpPr txBox="1">
            <a:spLocks noChangeArrowheads="1"/>
          </p:cNvSpPr>
          <p:nvPr/>
        </p:nvSpPr>
        <p:spPr bwMode="auto">
          <a:xfrm>
            <a:off x="1339421" y="125771"/>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流水施工参数的确定</a:t>
            </a:r>
          </a:p>
        </p:txBody>
      </p:sp>
      <p:sp>
        <p:nvSpPr>
          <p:cNvPr id="15" name="TextBox 55">
            <a:extLst>
              <a:ext uri="{FF2B5EF4-FFF2-40B4-BE49-F238E27FC236}">
                <a16:creationId xmlns="" xmlns:a16="http://schemas.microsoft.com/office/drawing/2014/main" id="{1CB73176-5875-45AA-950C-978492D8C1E1}"/>
              </a:ext>
            </a:extLst>
          </p:cNvPr>
          <p:cNvSpPr txBox="1">
            <a:spLocks noChangeArrowheads="1"/>
          </p:cNvSpPr>
          <p:nvPr/>
        </p:nvSpPr>
        <p:spPr bwMode="auto">
          <a:xfrm>
            <a:off x="-310331" y="14116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extLst>
      <p:ext uri="{BB962C8B-B14F-4D97-AF65-F5344CB8AC3E}">
        <p14:creationId xmlns:p14="http://schemas.microsoft.com/office/powerpoint/2010/main" val="777444492"/>
      </p:ext>
    </p:extLst>
  </p:cSld>
  <p:clrMapOvr>
    <a:masterClrMapping/>
  </p:clrMapOvr>
  <p:transition spd="slow" advTm="5140">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AF88B5CD-06EC-44FC-A53C-3C8913261D68}"/>
              </a:ext>
            </a:extLst>
          </p:cNvPr>
          <p:cNvSpPr/>
          <p:nvPr/>
        </p:nvSpPr>
        <p:spPr>
          <a:xfrm>
            <a:off x="732336" y="1401195"/>
            <a:ext cx="8781744" cy="1289905"/>
          </a:xfrm>
          <a:prstGeom prst="rect">
            <a:avLst/>
          </a:prstGeom>
        </p:spPr>
        <p:txBody>
          <a:bodyPr wrap="square">
            <a:spAutoFit/>
          </a:bodyPr>
          <a:lstStyle/>
          <a:p>
            <a:pPr>
              <a:lnSpc>
                <a:spcPct val="150000"/>
              </a:lnSpc>
            </a:pPr>
            <a:r>
              <a:rPr lang="en-US" altLang="zh-CN" dirty="0">
                <a:latin typeface="+mn-ea"/>
                <a:ea typeface="+mn-ea"/>
              </a:rPr>
              <a:t>2. </a:t>
            </a:r>
            <a:r>
              <a:rPr lang="zh-CN" altLang="en-US" dirty="0">
                <a:latin typeface="+mn-ea"/>
                <a:ea typeface="+mn-ea"/>
              </a:rPr>
              <a:t>确定流水步距的方法 </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1</a:t>
            </a:r>
            <a:r>
              <a:rPr lang="zh-CN" altLang="en-US" dirty="0">
                <a:latin typeface="+mn-ea"/>
                <a:ea typeface="+mn-ea"/>
              </a:rPr>
              <a:t>）公式计算法。 公式法适用于流水施工中，同一施工过程在各施工段上的流水节拍都相等。各相邻施工过程之间流水步距的计算如下： </a:t>
            </a:r>
          </a:p>
        </p:txBody>
      </p:sp>
      <p:pic>
        <p:nvPicPr>
          <p:cNvPr id="4" name="图片 3">
            <a:extLst>
              <a:ext uri="{FF2B5EF4-FFF2-40B4-BE49-F238E27FC236}">
                <a16:creationId xmlns="" xmlns:a16="http://schemas.microsoft.com/office/drawing/2014/main" id="{B69CB7ED-95FD-4C1A-942B-11F4C3D78E9C}"/>
              </a:ext>
            </a:extLst>
          </p:cNvPr>
          <p:cNvPicPr>
            <a:picLocks noChangeAspect="1"/>
          </p:cNvPicPr>
          <p:nvPr/>
        </p:nvPicPr>
        <p:blipFill>
          <a:blip r:embed="rId3"/>
          <a:stretch>
            <a:fillRect/>
          </a:stretch>
        </p:blipFill>
        <p:spPr>
          <a:xfrm>
            <a:off x="1633885" y="2996952"/>
            <a:ext cx="5153025" cy="2000250"/>
          </a:xfrm>
          <a:prstGeom prst="rect">
            <a:avLst/>
          </a:prstGeom>
        </p:spPr>
      </p:pic>
      <p:pic>
        <p:nvPicPr>
          <p:cNvPr id="5" name="图片 4">
            <a:extLst>
              <a:ext uri="{FF2B5EF4-FFF2-40B4-BE49-F238E27FC236}">
                <a16:creationId xmlns="" xmlns:a16="http://schemas.microsoft.com/office/drawing/2014/main" id="{E3803311-F31D-45E3-8804-FDC9F7606A56}"/>
              </a:ext>
            </a:extLst>
          </p:cNvPr>
          <p:cNvPicPr>
            <a:picLocks noChangeAspect="1"/>
          </p:cNvPicPr>
          <p:nvPr/>
        </p:nvPicPr>
        <p:blipFill>
          <a:blip r:embed="rId4"/>
          <a:stretch>
            <a:fillRect/>
          </a:stretch>
        </p:blipFill>
        <p:spPr>
          <a:xfrm>
            <a:off x="1633885" y="4997202"/>
            <a:ext cx="5143500" cy="628650"/>
          </a:xfrm>
          <a:prstGeom prst="rect">
            <a:avLst/>
          </a:prstGeom>
        </p:spPr>
      </p:pic>
      <p:sp>
        <p:nvSpPr>
          <p:cNvPr id="9" name="TextBox 54">
            <a:extLst>
              <a:ext uri="{FF2B5EF4-FFF2-40B4-BE49-F238E27FC236}">
                <a16:creationId xmlns="" xmlns:a16="http://schemas.microsoft.com/office/drawing/2014/main" id="{BB0E459B-D15A-4823-9D17-DFDAD119F5A0}"/>
              </a:ext>
            </a:extLst>
          </p:cNvPr>
          <p:cNvSpPr txBox="1">
            <a:spLocks noChangeArrowheads="1"/>
          </p:cNvSpPr>
          <p:nvPr/>
        </p:nvSpPr>
        <p:spPr bwMode="auto">
          <a:xfrm>
            <a:off x="1339421" y="125771"/>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流水施工参数的确定</a:t>
            </a:r>
          </a:p>
        </p:txBody>
      </p:sp>
      <p:sp>
        <p:nvSpPr>
          <p:cNvPr id="10" name="TextBox 55">
            <a:extLst>
              <a:ext uri="{FF2B5EF4-FFF2-40B4-BE49-F238E27FC236}">
                <a16:creationId xmlns="" xmlns:a16="http://schemas.microsoft.com/office/drawing/2014/main" id="{CBEAF612-A895-458B-9A0E-B4896A5B81A6}"/>
              </a:ext>
            </a:extLst>
          </p:cNvPr>
          <p:cNvSpPr txBox="1">
            <a:spLocks noChangeArrowheads="1"/>
          </p:cNvSpPr>
          <p:nvPr/>
        </p:nvSpPr>
        <p:spPr bwMode="auto">
          <a:xfrm>
            <a:off x="-310331" y="14116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extLst>
      <p:ext uri="{BB962C8B-B14F-4D97-AF65-F5344CB8AC3E}">
        <p14:creationId xmlns:p14="http://schemas.microsoft.com/office/powerpoint/2010/main" val="4184392275"/>
      </p:ext>
    </p:extLst>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AF88B5CD-06EC-44FC-A53C-3C8913261D68}"/>
              </a:ext>
            </a:extLst>
          </p:cNvPr>
          <p:cNvSpPr/>
          <p:nvPr/>
        </p:nvSpPr>
        <p:spPr>
          <a:xfrm>
            <a:off x="732335" y="1401195"/>
            <a:ext cx="10190581" cy="4198393"/>
          </a:xfrm>
          <a:prstGeom prst="rect">
            <a:avLst/>
          </a:prstGeom>
        </p:spPr>
        <p:txBody>
          <a:bodyPr wrap="square">
            <a:spAutoFit/>
          </a:bodyPr>
          <a:lstStyle/>
          <a:p>
            <a:pPr>
              <a:lnSpc>
                <a:spcPct val="150000"/>
              </a:lnSpc>
            </a:pPr>
            <a:r>
              <a:rPr lang="zh-CN" altLang="en-US" dirty="0">
                <a:latin typeface="+mn-ea"/>
                <a:ea typeface="+mn-ea"/>
              </a:rPr>
              <a:t>（</a:t>
            </a:r>
            <a:r>
              <a:rPr lang="en-US" altLang="zh-CN" dirty="0">
                <a:latin typeface="+mn-ea"/>
                <a:ea typeface="+mn-ea"/>
              </a:rPr>
              <a:t>2</a:t>
            </a:r>
            <a:r>
              <a:rPr lang="zh-CN" altLang="en-US" dirty="0">
                <a:latin typeface="+mn-ea"/>
                <a:ea typeface="+mn-ea"/>
              </a:rPr>
              <a:t>）取大差法。 </a:t>
            </a:r>
            <a:endParaRPr lang="en-US" altLang="zh-CN" dirty="0">
              <a:latin typeface="+mn-ea"/>
              <a:ea typeface="+mn-ea"/>
            </a:endParaRPr>
          </a:p>
          <a:p>
            <a:pPr>
              <a:lnSpc>
                <a:spcPct val="150000"/>
              </a:lnSpc>
            </a:pPr>
            <a:r>
              <a:rPr lang="zh-CN" altLang="en-US" dirty="0">
                <a:latin typeface="+mn-ea"/>
                <a:ea typeface="+mn-ea"/>
              </a:rPr>
              <a:t>取大差法，即累加数列错位相减取最大差。该方法是由苏联专家特考夫斯基提出 的。这种方法便捷、准确，易于掌握。 </a:t>
            </a:r>
            <a:endParaRPr lang="en-US" altLang="zh-CN" dirty="0">
              <a:latin typeface="+mn-ea"/>
              <a:ea typeface="+mn-ea"/>
            </a:endParaRPr>
          </a:p>
          <a:p>
            <a:pPr>
              <a:lnSpc>
                <a:spcPct val="150000"/>
              </a:lnSpc>
            </a:pPr>
            <a:endParaRPr lang="en-US" altLang="zh-CN" dirty="0">
              <a:latin typeface="+mn-ea"/>
              <a:ea typeface="+mn-ea"/>
            </a:endParaRPr>
          </a:p>
          <a:p>
            <a:pPr>
              <a:lnSpc>
                <a:spcPct val="150000"/>
              </a:lnSpc>
            </a:pPr>
            <a:r>
              <a:rPr lang="zh-CN" altLang="en-US" dirty="0">
                <a:latin typeface="+mn-ea"/>
                <a:ea typeface="+mn-ea"/>
              </a:rPr>
              <a:t>其计算步骤如下： </a:t>
            </a:r>
            <a:endParaRPr lang="en-US" altLang="zh-CN" dirty="0">
              <a:latin typeface="+mn-ea"/>
              <a:ea typeface="+mn-ea"/>
            </a:endParaRPr>
          </a:p>
          <a:p>
            <a:pPr>
              <a:lnSpc>
                <a:spcPct val="150000"/>
              </a:lnSpc>
            </a:pPr>
            <a:r>
              <a:rPr lang="zh-CN" altLang="en-US" dirty="0">
                <a:latin typeface="+mn-ea"/>
                <a:ea typeface="+mn-ea"/>
              </a:rPr>
              <a:t>第一步：将每个施工过程在各施工段上的流水节拍逐段累加，求出累加数列。 </a:t>
            </a:r>
            <a:endParaRPr lang="en-US" altLang="zh-CN" dirty="0">
              <a:latin typeface="+mn-ea"/>
              <a:ea typeface="+mn-ea"/>
            </a:endParaRPr>
          </a:p>
          <a:p>
            <a:pPr>
              <a:lnSpc>
                <a:spcPct val="150000"/>
              </a:lnSpc>
            </a:pPr>
            <a:r>
              <a:rPr lang="zh-CN" altLang="en-US" dirty="0">
                <a:latin typeface="+mn-ea"/>
                <a:ea typeface="+mn-ea"/>
              </a:rPr>
              <a:t>第二步：根据施工顺序，将相邻施工过程的累加数列错位相减（把后一个施工过程 的累加数列依次错后一位），得到一个新的数列。 </a:t>
            </a:r>
            <a:endParaRPr lang="en-US" altLang="zh-CN" dirty="0">
              <a:latin typeface="+mn-ea"/>
              <a:ea typeface="+mn-ea"/>
            </a:endParaRPr>
          </a:p>
          <a:p>
            <a:pPr>
              <a:lnSpc>
                <a:spcPct val="150000"/>
              </a:lnSpc>
            </a:pPr>
            <a:r>
              <a:rPr lang="zh-CN" altLang="en-US" dirty="0">
                <a:latin typeface="+mn-ea"/>
                <a:ea typeface="+mn-ea"/>
              </a:rPr>
              <a:t>第三步：取错位相减数值中的最大者，加上相邻两工作过程之间的工艺与组织间歇时间，减去平行搭接时间，所得结果，作为这两个施工过程之间的流水步距。 </a:t>
            </a:r>
          </a:p>
        </p:txBody>
      </p:sp>
      <p:sp>
        <p:nvSpPr>
          <p:cNvPr id="5" name="TextBox 54">
            <a:extLst>
              <a:ext uri="{FF2B5EF4-FFF2-40B4-BE49-F238E27FC236}">
                <a16:creationId xmlns="" xmlns:a16="http://schemas.microsoft.com/office/drawing/2014/main" id="{7F6A4745-7825-4160-9B72-6E3178F44CA3}"/>
              </a:ext>
            </a:extLst>
          </p:cNvPr>
          <p:cNvSpPr txBox="1">
            <a:spLocks noChangeArrowheads="1"/>
          </p:cNvSpPr>
          <p:nvPr/>
        </p:nvSpPr>
        <p:spPr bwMode="auto">
          <a:xfrm>
            <a:off x="1339421" y="125771"/>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流水施工参数的确定</a:t>
            </a:r>
          </a:p>
        </p:txBody>
      </p:sp>
      <p:sp>
        <p:nvSpPr>
          <p:cNvPr id="6" name="TextBox 55">
            <a:extLst>
              <a:ext uri="{FF2B5EF4-FFF2-40B4-BE49-F238E27FC236}">
                <a16:creationId xmlns="" xmlns:a16="http://schemas.microsoft.com/office/drawing/2014/main" id="{B2E351DE-9D4F-4EE7-AE34-76EB1E94F11F}"/>
              </a:ext>
            </a:extLst>
          </p:cNvPr>
          <p:cNvSpPr txBox="1">
            <a:spLocks noChangeArrowheads="1"/>
          </p:cNvSpPr>
          <p:nvPr/>
        </p:nvSpPr>
        <p:spPr bwMode="auto">
          <a:xfrm>
            <a:off x="-310331" y="14116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extLst>
      <p:ext uri="{BB962C8B-B14F-4D97-AF65-F5344CB8AC3E}">
        <p14:creationId xmlns:p14="http://schemas.microsoft.com/office/powerpoint/2010/main" val="2868484458"/>
      </p:ext>
    </p:extLst>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8">
            <a:extLst>
              <a:ext uri="{FF2B5EF4-FFF2-40B4-BE49-F238E27FC236}">
                <a16:creationId xmlns="" xmlns:a16="http://schemas.microsoft.com/office/drawing/2014/main" id="{71D5DA03-7E5F-476F-9B7D-4F66E0A5B8BC}"/>
              </a:ext>
            </a:extLst>
          </p:cNvPr>
          <p:cNvSpPr>
            <a:spLocks/>
          </p:cNvSpPr>
          <p:nvPr/>
        </p:nvSpPr>
        <p:spPr bwMode="auto">
          <a:xfrm>
            <a:off x="706437" y="1430561"/>
            <a:ext cx="2619375"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9" name="TextBox 14">
            <a:extLst>
              <a:ext uri="{FF2B5EF4-FFF2-40B4-BE49-F238E27FC236}">
                <a16:creationId xmlns="" xmlns:a16="http://schemas.microsoft.com/office/drawing/2014/main" id="{473F90FD-179C-4AB1-A336-3F91FB454A75}"/>
              </a:ext>
            </a:extLst>
          </p:cNvPr>
          <p:cNvSpPr txBox="1"/>
          <p:nvPr/>
        </p:nvSpPr>
        <p:spPr>
          <a:xfrm>
            <a:off x="1273755" y="1467866"/>
            <a:ext cx="1690687" cy="338138"/>
          </a:xfrm>
          <a:prstGeom prst="rect">
            <a:avLst/>
          </a:prstGeom>
          <a:noFill/>
        </p:spPr>
        <p:txBody>
          <a:bodyPr>
            <a:spAutoFit/>
          </a:bodyPr>
          <a:lstStyle/>
          <a:p>
            <a:pPr algn="ctr">
              <a:buFont typeface="Arial" pitchFamily="34" charset="0"/>
              <a:buNone/>
              <a:defRPr/>
            </a:pPr>
            <a:r>
              <a:rPr lang="zh-CN" altLang="en-US" sz="1600" dirty="0">
                <a:solidFill>
                  <a:schemeClr val="accent1">
                    <a:lumMod val="50000"/>
                  </a:schemeClr>
                </a:solidFill>
                <a:latin typeface="+mn-ea"/>
                <a:ea typeface="+mn-ea"/>
              </a:rPr>
              <a:t>工期</a:t>
            </a:r>
          </a:p>
        </p:txBody>
      </p:sp>
      <p:sp>
        <p:nvSpPr>
          <p:cNvPr id="10" name="TextBox 21">
            <a:extLst>
              <a:ext uri="{FF2B5EF4-FFF2-40B4-BE49-F238E27FC236}">
                <a16:creationId xmlns="" xmlns:a16="http://schemas.microsoft.com/office/drawing/2014/main" id="{5FB86193-5ED7-40C4-9588-BF96C9E8FF76}"/>
              </a:ext>
            </a:extLst>
          </p:cNvPr>
          <p:cNvSpPr txBox="1"/>
          <p:nvPr/>
        </p:nvSpPr>
        <p:spPr>
          <a:xfrm>
            <a:off x="838780" y="1282923"/>
            <a:ext cx="434975" cy="708025"/>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5</a:t>
            </a:r>
          </a:p>
        </p:txBody>
      </p:sp>
      <p:sp>
        <p:nvSpPr>
          <p:cNvPr id="2" name="矩形 1">
            <a:extLst>
              <a:ext uri="{FF2B5EF4-FFF2-40B4-BE49-F238E27FC236}">
                <a16:creationId xmlns="" xmlns:a16="http://schemas.microsoft.com/office/drawing/2014/main" id="{A6E7A132-86AB-4F6E-8FB5-7AC7F4676CE1}"/>
              </a:ext>
            </a:extLst>
          </p:cNvPr>
          <p:cNvSpPr/>
          <p:nvPr/>
        </p:nvSpPr>
        <p:spPr>
          <a:xfrm>
            <a:off x="1201837" y="2277606"/>
            <a:ext cx="9520584" cy="646331"/>
          </a:xfrm>
          <a:prstGeom prst="rect">
            <a:avLst/>
          </a:prstGeom>
        </p:spPr>
        <p:txBody>
          <a:bodyPr wrap="square">
            <a:spAutoFit/>
          </a:bodyPr>
          <a:lstStyle/>
          <a:p>
            <a:r>
              <a:rPr lang="zh-CN" altLang="en-US" dirty="0">
                <a:latin typeface="+mn-ea"/>
                <a:ea typeface="+mn-ea"/>
              </a:rPr>
              <a:t>一个流水组的工期，指这个流水组中从第一个施工过程的施工班组投入流水作业开始，到最后一个施工过程班组完成最后一个施工段施工所需时间，一般用 T 表示。 </a:t>
            </a:r>
          </a:p>
        </p:txBody>
      </p:sp>
      <p:pic>
        <p:nvPicPr>
          <p:cNvPr id="4" name="图片 3">
            <a:extLst>
              <a:ext uri="{FF2B5EF4-FFF2-40B4-BE49-F238E27FC236}">
                <a16:creationId xmlns="" xmlns:a16="http://schemas.microsoft.com/office/drawing/2014/main" id="{DD8A7597-014B-4373-A38D-2AE4DE2DA4AA}"/>
              </a:ext>
            </a:extLst>
          </p:cNvPr>
          <p:cNvPicPr>
            <a:picLocks noChangeAspect="1"/>
          </p:cNvPicPr>
          <p:nvPr/>
        </p:nvPicPr>
        <p:blipFill>
          <a:blip r:embed="rId3"/>
          <a:stretch>
            <a:fillRect/>
          </a:stretch>
        </p:blipFill>
        <p:spPr>
          <a:xfrm>
            <a:off x="1332234" y="3414261"/>
            <a:ext cx="6457950" cy="2362200"/>
          </a:xfrm>
          <a:prstGeom prst="rect">
            <a:avLst/>
          </a:prstGeom>
        </p:spPr>
      </p:pic>
      <p:sp>
        <p:nvSpPr>
          <p:cNvPr id="11" name="TextBox 54">
            <a:extLst>
              <a:ext uri="{FF2B5EF4-FFF2-40B4-BE49-F238E27FC236}">
                <a16:creationId xmlns="" xmlns:a16="http://schemas.microsoft.com/office/drawing/2014/main" id="{6EDCE6B7-3173-44FD-9B6B-73DE477F11D8}"/>
              </a:ext>
            </a:extLst>
          </p:cNvPr>
          <p:cNvSpPr txBox="1">
            <a:spLocks noChangeArrowheads="1"/>
          </p:cNvSpPr>
          <p:nvPr/>
        </p:nvSpPr>
        <p:spPr bwMode="auto">
          <a:xfrm>
            <a:off x="1339421" y="125771"/>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流水施工参数的确定</a:t>
            </a:r>
          </a:p>
        </p:txBody>
      </p:sp>
      <p:sp>
        <p:nvSpPr>
          <p:cNvPr id="12" name="TextBox 55">
            <a:extLst>
              <a:ext uri="{FF2B5EF4-FFF2-40B4-BE49-F238E27FC236}">
                <a16:creationId xmlns="" xmlns:a16="http://schemas.microsoft.com/office/drawing/2014/main" id="{1E245915-058D-40CC-94EA-BF6CA8ED6E66}"/>
              </a:ext>
            </a:extLst>
          </p:cNvPr>
          <p:cNvSpPr txBox="1">
            <a:spLocks noChangeArrowheads="1"/>
          </p:cNvSpPr>
          <p:nvPr/>
        </p:nvSpPr>
        <p:spPr bwMode="auto">
          <a:xfrm>
            <a:off x="-310331" y="141160"/>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2</a:t>
            </a:r>
            <a:endParaRPr lang="zh-CN" altLang="en-US" sz="1600" dirty="0">
              <a:solidFill>
                <a:schemeClr val="accent2"/>
              </a:solidFill>
              <a:latin typeface="华文细黑"/>
              <a:ea typeface="华文细黑"/>
              <a:cs typeface="华文细黑"/>
            </a:endParaRPr>
          </a:p>
        </p:txBody>
      </p:sp>
    </p:spTree>
    <p:extLst>
      <p:ext uri="{BB962C8B-B14F-4D97-AF65-F5344CB8AC3E}">
        <p14:creationId xmlns:p14="http://schemas.microsoft.com/office/powerpoint/2010/main" val="3597930617"/>
      </p:ext>
    </p:extLst>
  </p:cSld>
  <p:clrMapOvr>
    <a:masterClrMapping/>
  </p:clrMapOvr>
  <p:transition spd="slow" advTm="5140">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图片 22"/>
          <p:cNvPicPr>
            <a:picLocks noChangeAspect="1"/>
          </p:cNvPicPr>
          <p:nvPr/>
        </p:nvPicPr>
        <p:blipFill>
          <a:blip r:embed="rId7"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5867" dirty="0">
                <a:solidFill>
                  <a:srgbClr val="FFFFFF"/>
                </a:solidFill>
                <a:latin typeface="Impact" panose="020B0806030902050204" pitchFamily="34" charset="0"/>
                <a:ea typeface="黑体" panose="02010609060101010101" pitchFamily="49" charset="-122"/>
              </a:rPr>
              <a:t>3</a:t>
            </a:r>
            <a:endParaRPr lang="zh-CN" altLang="en-US" sz="5867"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1986513" y="2012950"/>
            <a:ext cx="6558206" cy="769441"/>
          </a:xfrm>
          <a:prstGeom prst="rect">
            <a:avLst/>
          </a:prstGeom>
          <a:noFill/>
        </p:spPr>
        <p:txBody>
          <a:bodyPr wrap="none">
            <a:spAutoFit/>
          </a:bodyPr>
          <a:lstStyle/>
          <a:p>
            <a:pPr marL="0" lvl="1">
              <a:buFont typeface="Arial" pitchFamily="34" charset="0"/>
              <a:buNone/>
              <a:defRPr/>
            </a:pPr>
            <a:r>
              <a:rPr lang="zh-CN" altLang="en-US" sz="4400" dirty="0">
                <a:latin typeface="+mn-ea"/>
                <a:ea typeface="+mn-ea"/>
              </a:rPr>
              <a:t> 流水施工的基本组织方式</a:t>
            </a:r>
          </a:p>
        </p:txBody>
      </p:sp>
      <p:sp>
        <p:nvSpPr>
          <p:cNvPr id="9" name="文本框 9"/>
          <p:cNvSpPr txBox="1">
            <a:spLocks noChangeArrowheads="1"/>
          </p:cNvSpPr>
          <p:nvPr/>
        </p:nvSpPr>
        <p:spPr bwMode="auto">
          <a:xfrm>
            <a:off x="1706563" y="4076700"/>
            <a:ext cx="6153150" cy="910634"/>
          </a:xfrm>
          <a:prstGeom prst="rect">
            <a:avLst/>
          </a:prstGeom>
          <a:noFill/>
          <a:ln w="9525">
            <a:noFill/>
            <a:miter lim="800000"/>
            <a:headEnd/>
            <a:tailEnd/>
          </a:ln>
        </p:spPr>
        <p:txBody>
          <a:bodyPr lIns="0" tIns="0" rIns="0" bIns="0">
            <a:spAutoFit/>
          </a:bodyPr>
          <a:lstStyle/>
          <a:p>
            <a:pPr>
              <a:lnSpc>
                <a:spcPct val="200000"/>
              </a:lnSpc>
              <a:buFont typeface="Arial" pitchFamily="34" charset="0"/>
              <a:buNone/>
            </a:pPr>
            <a:r>
              <a:rPr lang="zh-CN" altLang="en-US" sz="1600" dirty="0">
                <a:latin typeface="微软雅黑" pitchFamily="34" charset="-122"/>
                <a:ea typeface="微软雅黑" pitchFamily="34" charset="-122"/>
              </a:rPr>
              <a:t>掌握组织流水施工的步骤，掌握有节奏流水、无节奏流水的特点及组织步骤。</a:t>
            </a:r>
          </a:p>
        </p:txBody>
      </p:sp>
      <p:grpSp>
        <p:nvGrpSpPr>
          <p:cNvPr id="25" name="组合 24"/>
          <p:cNvGrpSpPr>
            <a:grpSpLocks/>
          </p:cNvGrpSpPr>
          <p:nvPr/>
        </p:nvGrpSpPr>
        <p:grpSpPr bwMode="auto">
          <a:xfrm>
            <a:off x="9771063" y="4365625"/>
            <a:ext cx="1905000" cy="696913"/>
            <a:chOff x="1812154" y="1905182"/>
            <a:chExt cx="3233738" cy="696912"/>
          </a:xfrm>
        </p:grpSpPr>
        <p:sp>
          <p:nvSpPr>
            <p:cNvPr id="26" name="Freeform 5"/>
            <p:cNvSpPr>
              <a:spLocks/>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60427" name="TextBox 28"/>
            <p:cNvSpPr txBox="1">
              <a:spLocks noChangeArrowheads="1"/>
            </p:cNvSpPr>
            <p:nvPr/>
          </p:nvSpPr>
          <p:spPr bwMode="auto">
            <a:xfrm>
              <a:off x="2143460" y="2022805"/>
              <a:ext cx="2535991" cy="461665"/>
            </a:xfrm>
            <a:prstGeom prst="rect">
              <a:avLst/>
            </a:prstGeom>
            <a:noFill/>
            <a:ln w="9525">
              <a:noFill/>
              <a:miter lim="800000"/>
              <a:headEnd/>
              <a:tailEnd/>
            </a:ln>
          </p:spPr>
          <p:txBody>
            <a:bodyPr>
              <a:spAutoFit/>
            </a:bodyPr>
            <a:lstStyle/>
            <a:p>
              <a:pPr algn="ctr">
                <a:buFont typeface="Arial" pitchFamily="34" charset="0"/>
                <a:buNone/>
              </a:pPr>
              <a:r>
                <a:rPr lang="zh-CN" altLang="en-US" sz="2400" b="1">
                  <a:solidFill>
                    <a:schemeClr val="accent1"/>
                  </a:solidFill>
                  <a:latin typeface="微软雅黑" pitchFamily="34" charset="-122"/>
                  <a:ea typeface="微软雅黑" pitchFamily="34" charset="-122"/>
                </a:rPr>
                <a:t>任务目标</a:t>
              </a:r>
            </a:p>
          </p:txBody>
        </p:sp>
      </p:grpSp>
      <p:sp>
        <p:nvSpPr>
          <p:cNvPr id="12" name="TextBox 11"/>
          <p:cNvSpPr txBox="1"/>
          <p:nvPr/>
        </p:nvSpPr>
        <p:spPr>
          <a:xfrm>
            <a:off x="554038" y="1052513"/>
            <a:ext cx="3024187" cy="769937"/>
          </a:xfrm>
          <a:prstGeom prst="rect">
            <a:avLst/>
          </a:prstGeom>
          <a:noFill/>
        </p:spPr>
        <p:txBody>
          <a:bodyPr>
            <a:spAutoFit/>
          </a:bodyPr>
          <a:lstStyle/>
          <a:p>
            <a:pPr>
              <a:buFont typeface="Arial" pitchFamily="34" charset="0"/>
              <a:buNone/>
              <a:defRPr/>
            </a:pPr>
            <a:r>
              <a:rPr lang="zh-CN" altLang="en-US" sz="4400" dirty="0">
                <a:latin typeface="+mn-ea"/>
                <a:ea typeface="+mn-ea"/>
              </a:rPr>
              <a:t>学习任务</a:t>
            </a:r>
            <a:r>
              <a:rPr lang="en-US" altLang="zh-CN" sz="4400" dirty="0">
                <a:latin typeface="+mn-ea"/>
                <a:ea typeface="+mn-ea"/>
              </a:rPr>
              <a:t>3</a:t>
            </a:r>
            <a:endParaRPr lang="zh-CN" altLang="en-US" sz="4400" dirty="0">
              <a:latin typeface="+mn-ea"/>
              <a:ea typeface="+mn-ea"/>
            </a:endParaRPr>
          </a:p>
        </p:txBody>
      </p:sp>
    </p:spTree>
  </p:cSld>
  <p:clrMapOvr>
    <a:masterClrMapping/>
  </p:clrMapOvr>
  <p:transition spd="slow" advClick="0" advTm="600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393291" y="116440"/>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流水施工的基本组织方式</a:t>
            </a:r>
          </a:p>
        </p:txBody>
      </p:sp>
      <p:sp>
        <p:nvSpPr>
          <p:cNvPr id="4" name="Freeform 6"/>
          <p:cNvSpPr>
            <a:spLocks/>
          </p:cNvSpPr>
          <p:nvPr/>
        </p:nvSpPr>
        <p:spPr bwMode="auto">
          <a:xfrm>
            <a:off x="2074813" y="1181101"/>
            <a:ext cx="4167584" cy="41275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5" name="Freeform 7"/>
          <p:cNvSpPr>
            <a:spLocks/>
          </p:cNvSpPr>
          <p:nvPr/>
        </p:nvSpPr>
        <p:spPr bwMode="auto">
          <a:xfrm>
            <a:off x="2074813" y="2333626"/>
            <a:ext cx="4167584" cy="411162"/>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6" name="Freeform 8"/>
          <p:cNvSpPr>
            <a:spLocks/>
          </p:cNvSpPr>
          <p:nvPr/>
        </p:nvSpPr>
        <p:spPr bwMode="auto">
          <a:xfrm>
            <a:off x="2085829" y="3447257"/>
            <a:ext cx="4167584"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7" name="Freeform 9"/>
          <p:cNvSpPr>
            <a:spLocks/>
          </p:cNvSpPr>
          <p:nvPr/>
        </p:nvSpPr>
        <p:spPr bwMode="auto">
          <a:xfrm>
            <a:off x="2074813" y="4532266"/>
            <a:ext cx="4167584"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13" name="TextBox 12"/>
          <p:cNvSpPr txBox="1"/>
          <p:nvPr/>
        </p:nvSpPr>
        <p:spPr>
          <a:xfrm>
            <a:off x="3048771" y="1225419"/>
            <a:ext cx="2799247" cy="338554"/>
          </a:xfrm>
          <a:prstGeom prst="rect">
            <a:avLst/>
          </a:prstGeom>
          <a:noFill/>
        </p:spPr>
        <p:txBody>
          <a:bodyPr wrap="square">
            <a:spAutoFit/>
          </a:bodyPr>
          <a:lstStyle/>
          <a:p>
            <a:pPr algn="ctr">
              <a:buFont typeface="Arial" pitchFamily="34" charset="0"/>
              <a:buNone/>
              <a:defRPr/>
            </a:pPr>
            <a:r>
              <a:rPr lang="zh-CN" altLang="en-US" sz="1600" dirty="0">
                <a:solidFill>
                  <a:schemeClr val="accent1">
                    <a:lumMod val="50000"/>
                  </a:schemeClr>
                </a:solidFill>
                <a:latin typeface="+mn-ea"/>
                <a:ea typeface="+mn-ea"/>
              </a:rPr>
              <a:t>流水施工的分级</a:t>
            </a:r>
          </a:p>
        </p:txBody>
      </p:sp>
      <p:sp>
        <p:nvSpPr>
          <p:cNvPr id="14" name="TextBox 13"/>
          <p:cNvSpPr txBox="1"/>
          <p:nvPr/>
        </p:nvSpPr>
        <p:spPr>
          <a:xfrm>
            <a:off x="3152817" y="2377058"/>
            <a:ext cx="2815428" cy="338554"/>
          </a:xfrm>
          <a:prstGeom prst="rect">
            <a:avLst/>
          </a:prstGeom>
          <a:noFill/>
        </p:spPr>
        <p:txBody>
          <a:bodyPr wrap="square">
            <a:spAutoFit/>
          </a:bodyPr>
          <a:lstStyle/>
          <a:p>
            <a:pPr algn="ctr">
              <a:buFont typeface="Arial" pitchFamily="34" charset="0"/>
              <a:buNone/>
              <a:defRPr/>
            </a:pPr>
            <a:r>
              <a:rPr lang="zh-CN" altLang="en-US" sz="1600" dirty="0">
                <a:solidFill>
                  <a:schemeClr val="accent1">
                    <a:lumMod val="50000"/>
                  </a:schemeClr>
                </a:solidFill>
                <a:latin typeface="+mn-ea"/>
                <a:ea typeface="+mn-ea"/>
              </a:rPr>
              <a:t>流水施工的基本组织方式</a:t>
            </a:r>
          </a:p>
        </p:txBody>
      </p:sp>
      <p:sp>
        <p:nvSpPr>
          <p:cNvPr id="15" name="TextBox 14"/>
          <p:cNvSpPr txBox="1"/>
          <p:nvPr/>
        </p:nvSpPr>
        <p:spPr>
          <a:xfrm>
            <a:off x="3096186" y="3484563"/>
            <a:ext cx="2872059" cy="338137"/>
          </a:xfrm>
          <a:prstGeom prst="rect">
            <a:avLst/>
          </a:prstGeom>
          <a:noFill/>
        </p:spPr>
        <p:txBody>
          <a:bodyPr wrap="square">
            <a:spAutoFit/>
          </a:bodyPr>
          <a:lstStyle/>
          <a:p>
            <a:pPr algn="ctr">
              <a:buFont typeface="Arial" pitchFamily="34" charset="0"/>
              <a:buNone/>
              <a:defRPr/>
            </a:pPr>
            <a:r>
              <a:rPr lang="zh-CN" altLang="en-US" sz="1600" dirty="0">
                <a:solidFill>
                  <a:schemeClr val="accent1">
                    <a:lumMod val="50000"/>
                  </a:schemeClr>
                </a:solidFill>
                <a:latin typeface="+mn-ea"/>
                <a:ea typeface="+mn-ea"/>
              </a:rPr>
              <a:t>有节奏流水施工</a:t>
            </a:r>
          </a:p>
        </p:txBody>
      </p:sp>
      <p:sp>
        <p:nvSpPr>
          <p:cNvPr id="16" name="TextBox 15"/>
          <p:cNvSpPr txBox="1"/>
          <p:nvPr/>
        </p:nvSpPr>
        <p:spPr>
          <a:xfrm>
            <a:off x="3147196" y="4569364"/>
            <a:ext cx="2748008" cy="338554"/>
          </a:xfrm>
          <a:prstGeom prst="rect">
            <a:avLst/>
          </a:prstGeom>
          <a:noFill/>
        </p:spPr>
        <p:txBody>
          <a:bodyPr wrap="square">
            <a:spAutoFit/>
          </a:bodyPr>
          <a:lstStyle/>
          <a:p>
            <a:pPr algn="ctr">
              <a:buFont typeface="Arial" pitchFamily="34" charset="0"/>
              <a:buNone/>
              <a:defRPr/>
            </a:pPr>
            <a:r>
              <a:rPr lang="zh-CN" altLang="en-US" sz="1600" dirty="0">
                <a:solidFill>
                  <a:schemeClr val="accent1">
                    <a:lumMod val="50000"/>
                  </a:schemeClr>
                </a:solidFill>
                <a:latin typeface="+mn-ea"/>
                <a:ea typeface="+mn-ea"/>
              </a:rPr>
              <a:t>无节奏流水施工</a:t>
            </a:r>
          </a:p>
        </p:txBody>
      </p:sp>
      <p:sp>
        <p:nvSpPr>
          <p:cNvPr id="20" name="TextBox 19"/>
          <p:cNvSpPr txBox="1"/>
          <p:nvPr/>
        </p:nvSpPr>
        <p:spPr>
          <a:xfrm>
            <a:off x="2351035" y="1051704"/>
            <a:ext cx="434975" cy="708025"/>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1</a:t>
            </a:r>
          </a:p>
        </p:txBody>
      </p:sp>
      <p:sp>
        <p:nvSpPr>
          <p:cNvPr id="21" name="TextBox 20"/>
          <p:cNvSpPr txBox="1"/>
          <p:nvPr/>
        </p:nvSpPr>
        <p:spPr>
          <a:xfrm>
            <a:off x="2351035" y="2193116"/>
            <a:ext cx="434975" cy="706438"/>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2</a:t>
            </a:r>
          </a:p>
        </p:txBody>
      </p:sp>
      <p:sp>
        <p:nvSpPr>
          <p:cNvPr id="22" name="TextBox 21"/>
          <p:cNvSpPr txBox="1"/>
          <p:nvPr/>
        </p:nvSpPr>
        <p:spPr>
          <a:xfrm>
            <a:off x="2362051" y="3322621"/>
            <a:ext cx="434975" cy="706438"/>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3</a:t>
            </a:r>
          </a:p>
        </p:txBody>
      </p:sp>
      <p:sp>
        <p:nvSpPr>
          <p:cNvPr id="23" name="TextBox 22"/>
          <p:cNvSpPr txBox="1"/>
          <p:nvPr/>
        </p:nvSpPr>
        <p:spPr>
          <a:xfrm>
            <a:off x="2351035" y="4403151"/>
            <a:ext cx="434975" cy="708025"/>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4</a:t>
            </a:r>
          </a:p>
        </p:txBody>
      </p:sp>
      <p:sp>
        <p:nvSpPr>
          <p:cNvPr id="29" name="Freeform 8"/>
          <p:cNvSpPr>
            <a:spLocks/>
          </p:cNvSpPr>
          <p:nvPr/>
        </p:nvSpPr>
        <p:spPr bwMode="auto">
          <a:xfrm>
            <a:off x="2085829" y="5716588"/>
            <a:ext cx="4167584"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31" name="TextBox 14"/>
          <p:cNvSpPr txBox="1"/>
          <p:nvPr/>
        </p:nvSpPr>
        <p:spPr>
          <a:xfrm>
            <a:off x="3107412" y="5748923"/>
            <a:ext cx="2872059" cy="338554"/>
          </a:xfrm>
          <a:prstGeom prst="rect">
            <a:avLst/>
          </a:prstGeom>
          <a:noFill/>
        </p:spPr>
        <p:txBody>
          <a:bodyPr wrap="square">
            <a:spAutoFit/>
          </a:bodyPr>
          <a:lstStyle/>
          <a:p>
            <a:pPr algn="ctr">
              <a:buFont typeface="Arial" pitchFamily="34" charset="0"/>
              <a:buNone/>
              <a:defRPr/>
            </a:pPr>
            <a:r>
              <a:rPr lang="zh-CN" altLang="en-US" sz="1600" dirty="0">
                <a:solidFill>
                  <a:schemeClr val="accent1">
                    <a:lumMod val="50000"/>
                  </a:schemeClr>
                </a:solidFill>
                <a:latin typeface="+mn-ea"/>
                <a:ea typeface="+mn-ea"/>
              </a:rPr>
              <a:t>有节奏、无节奏流水施工实例</a:t>
            </a:r>
            <a:endParaRPr lang="en-US" altLang="zh-CN" sz="1600" dirty="0">
              <a:solidFill>
                <a:schemeClr val="accent1">
                  <a:lumMod val="50000"/>
                </a:schemeClr>
              </a:solidFill>
              <a:latin typeface="+mn-ea"/>
              <a:ea typeface="+mn-ea"/>
            </a:endParaRPr>
          </a:p>
        </p:txBody>
      </p:sp>
      <p:sp>
        <p:nvSpPr>
          <p:cNvPr id="33" name="TextBox 21"/>
          <p:cNvSpPr txBox="1"/>
          <p:nvPr/>
        </p:nvSpPr>
        <p:spPr>
          <a:xfrm>
            <a:off x="2362051" y="5577666"/>
            <a:ext cx="434975" cy="708025"/>
          </a:xfrm>
          <a:prstGeom prst="rect">
            <a:avLst/>
          </a:prstGeom>
          <a:noFill/>
        </p:spPr>
        <p:txBody>
          <a:bodyPr>
            <a:spAutoFit/>
          </a:bodyPr>
          <a:lstStyle/>
          <a:p>
            <a:pPr algn="ctr">
              <a:buFont typeface="Arial" pitchFamily="34" charset="0"/>
              <a:buNone/>
              <a:defRPr/>
            </a:pPr>
            <a:r>
              <a:rPr lang="en-US" altLang="zh-CN" sz="4000" dirty="0">
                <a:solidFill>
                  <a:schemeClr val="accent1"/>
                </a:solidFill>
                <a:latin typeface="+mn-ea"/>
                <a:ea typeface="+mn-ea"/>
              </a:rPr>
              <a:t>5</a:t>
            </a:r>
          </a:p>
        </p:txBody>
      </p:sp>
      <p:sp>
        <p:nvSpPr>
          <p:cNvPr id="58" name="TextBox 55"/>
          <p:cNvSpPr txBox="1">
            <a:spLocks noChangeArrowheads="1"/>
          </p:cNvSpPr>
          <p:nvPr/>
        </p:nvSpPr>
        <p:spPr bwMode="auto">
          <a:xfrm>
            <a:off x="-310331" y="10776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pic>
        <p:nvPicPr>
          <p:cNvPr id="24" name="Picture 2">
            <a:extLst>
              <a:ext uri="{FF2B5EF4-FFF2-40B4-BE49-F238E27FC236}">
                <a16:creationId xmlns="" xmlns:a16="http://schemas.microsoft.com/office/drawing/2014/main" id="{47F5766B-1426-462F-B29D-2D90F871A6BF}"/>
              </a:ext>
            </a:extLst>
          </p:cNvPr>
          <p:cNvPicPr>
            <a:picLocks noChangeAspect="1" noChangeArrowheads="1"/>
          </p:cNvPicPr>
          <p:nvPr/>
        </p:nvPicPr>
        <p:blipFill>
          <a:blip r:embed="rId3" cstate="print"/>
          <a:srcRect/>
          <a:stretch>
            <a:fillRect/>
          </a:stretch>
        </p:blipFill>
        <p:spPr bwMode="auto">
          <a:xfrm>
            <a:off x="6464288" y="1966913"/>
            <a:ext cx="3983126" cy="2660651"/>
          </a:xfrm>
          <a:prstGeom prst="rect">
            <a:avLst/>
          </a:prstGeom>
          <a:noFill/>
          <a:ln w="9525">
            <a:noFill/>
            <a:miter lim="800000"/>
            <a:headEnd/>
            <a:tailEnd/>
          </a:ln>
        </p:spPr>
      </p:pic>
    </p:spTree>
  </p:cSld>
  <p:clrMapOvr>
    <a:masterClrMapping/>
  </p:clrMapOvr>
  <p:transition spd="slow" advTm="8191">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09737" y="1772816"/>
            <a:ext cx="5905500" cy="3921395"/>
          </a:xfrm>
          <a:prstGeom prst="rect">
            <a:avLst/>
          </a:prstGeom>
          <a:noFill/>
        </p:spPr>
        <p:txBody>
          <a:bodyPr>
            <a:spAutoFit/>
          </a:bodyPr>
          <a:lstStyle/>
          <a:p>
            <a:pPr>
              <a:lnSpc>
                <a:spcPct val="150000"/>
              </a:lnSpc>
              <a:buFont typeface="Arial" pitchFamily="34" charset="0"/>
              <a:buNone/>
            </a:pPr>
            <a:r>
              <a:rPr lang="zh-CN" altLang="en-US" sz="2400" dirty="0">
                <a:latin typeface="微软雅黑" pitchFamily="34" charset="-122"/>
                <a:ea typeface="微软雅黑" pitchFamily="34" charset="-122"/>
              </a:rPr>
              <a:t>一、流水施工的分级</a:t>
            </a:r>
            <a:r>
              <a:rPr lang="zh-CN" altLang="en-US" dirty="0">
                <a:latin typeface="微软雅黑" pitchFamily="34" charset="-122"/>
                <a:ea typeface="微软雅黑" pitchFamily="34" charset="-122"/>
              </a:rPr>
              <a:t/>
            </a:r>
            <a:br>
              <a:rPr lang="zh-CN" altLang="en-US" dirty="0">
                <a:latin typeface="微软雅黑" pitchFamily="34" charset="-122"/>
                <a:ea typeface="微软雅黑" pitchFamily="34" charset="-122"/>
              </a:rPr>
            </a:br>
            <a:r>
              <a:rPr lang="zh-CN" altLang="en-US" dirty="0">
                <a:latin typeface="微软雅黑" pitchFamily="34" charset="-122"/>
                <a:ea typeface="微软雅黑" pitchFamily="34" charset="-122"/>
              </a:rPr>
              <a:t>根据组织流水施工的工程对象的范围大小，流水施工通常可分为：</a:t>
            </a:r>
            <a:br>
              <a:rPr lang="zh-CN" altLang="en-US" dirty="0">
                <a:latin typeface="微软雅黑" pitchFamily="34" charset="-122"/>
                <a:ea typeface="微软雅黑" pitchFamily="34" charset="-122"/>
              </a:rPr>
            </a:br>
            <a:r>
              <a:rPr lang="en-US" altLang="zh-CN" dirty="0">
                <a:latin typeface="微软雅黑" pitchFamily="34" charset="-122"/>
                <a:ea typeface="微软雅黑" pitchFamily="34" charset="-122"/>
              </a:rPr>
              <a:t>1.</a:t>
            </a:r>
            <a:r>
              <a:rPr lang="zh-CN" altLang="en-US" dirty="0">
                <a:latin typeface="微软雅黑" pitchFamily="34" charset="-122"/>
                <a:ea typeface="微软雅黑" pitchFamily="34" charset="-122"/>
              </a:rPr>
              <a:t>分项工程流水施工</a:t>
            </a:r>
            <a:br>
              <a:rPr lang="zh-CN" altLang="en-US" dirty="0">
                <a:latin typeface="微软雅黑" pitchFamily="34" charset="-122"/>
                <a:ea typeface="微软雅黑" pitchFamily="34" charset="-122"/>
              </a:rPr>
            </a:br>
            <a:r>
              <a:rPr lang="en-US" altLang="zh-CN" dirty="0">
                <a:latin typeface="微软雅黑" pitchFamily="34" charset="-122"/>
                <a:ea typeface="微软雅黑" pitchFamily="34" charset="-122"/>
              </a:rPr>
              <a:t>2.</a:t>
            </a:r>
            <a:r>
              <a:rPr lang="zh-CN" altLang="en-US" dirty="0">
                <a:latin typeface="微软雅黑" pitchFamily="34" charset="-122"/>
                <a:ea typeface="微软雅黑" pitchFamily="34" charset="-122"/>
              </a:rPr>
              <a:t>分部工程流水施工</a:t>
            </a:r>
            <a:br>
              <a:rPr lang="zh-CN" altLang="en-US" dirty="0">
                <a:latin typeface="微软雅黑" pitchFamily="34" charset="-122"/>
                <a:ea typeface="微软雅黑" pitchFamily="34" charset="-122"/>
              </a:rPr>
            </a:br>
            <a:r>
              <a:rPr lang="en-US" altLang="zh-CN" dirty="0">
                <a:latin typeface="微软雅黑" pitchFamily="34" charset="-122"/>
                <a:ea typeface="微软雅黑" pitchFamily="34" charset="-122"/>
              </a:rPr>
              <a:t>3.</a:t>
            </a:r>
            <a:r>
              <a:rPr lang="zh-CN" altLang="en-US" dirty="0">
                <a:latin typeface="微软雅黑" pitchFamily="34" charset="-122"/>
                <a:ea typeface="微软雅黑" pitchFamily="34" charset="-122"/>
              </a:rPr>
              <a:t>单位工程流水施工</a:t>
            </a:r>
            <a:br>
              <a:rPr lang="zh-CN" altLang="en-US" dirty="0">
                <a:latin typeface="微软雅黑" pitchFamily="34" charset="-122"/>
                <a:ea typeface="微软雅黑" pitchFamily="34" charset="-122"/>
              </a:rPr>
            </a:br>
            <a:r>
              <a:rPr lang="en-US" altLang="zh-CN" dirty="0">
                <a:latin typeface="微软雅黑" pitchFamily="34" charset="-122"/>
                <a:ea typeface="微软雅黑" pitchFamily="34" charset="-122"/>
              </a:rPr>
              <a:t>4.</a:t>
            </a:r>
            <a:r>
              <a:rPr lang="zh-CN" altLang="en-US" dirty="0">
                <a:latin typeface="微软雅黑" pitchFamily="34" charset="-122"/>
                <a:ea typeface="微软雅黑" pitchFamily="34" charset="-122"/>
              </a:rPr>
              <a:t>群体工程流水施工</a:t>
            </a:r>
          </a:p>
          <a:p>
            <a:pPr>
              <a:lnSpc>
                <a:spcPct val="150000"/>
              </a:lnSpc>
              <a:buFont typeface="Arial" pitchFamily="34" charset="0"/>
              <a:buNone/>
            </a:pPr>
            <a:r>
              <a:rPr lang="zh-CN" altLang="en-US" dirty="0">
                <a:latin typeface="微软雅黑" pitchFamily="34" charset="-122"/>
                <a:ea typeface="微软雅黑" pitchFamily="34" charset="-122"/>
              </a:rPr>
              <a:t/>
            </a:r>
            <a:br>
              <a:rPr lang="zh-CN" altLang="en-US" dirty="0">
                <a:latin typeface="微软雅黑" pitchFamily="34" charset="-122"/>
                <a:ea typeface="微软雅黑" pitchFamily="34" charset="-122"/>
              </a:rPr>
            </a:br>
            <a:endParaRPr lang="en-US" altLang="zh-CN" dirty="0">
              <a:latin typeface="微软雅黑" pitchFamily="34" charset="-122"/>
              <a:ea typeface="微软雅黑" pitchFamily="34" charset="-122"/>
            </a:endParaRPr>
          </a:p>
        </p:txBody>
      </p:sp>
      <p:pic>
        <p:nvPicPr>
          <p:cNvPr id="8194" name="Picture 2"/>
          <p:cNvPicPr>
            <a:picLocks noChangeAspect="1" noChangeArrowheads="1"/>
          </p:cNvPicPr>
          <p:nvPr/>
        </p:nvPicPr>
        <p:blipFill>
          <a:blip r:embed="rId3" cstate="print"/>
          <a:srcRect/>
          <a:stretch>
            <a:fillRect/>
          </a:stretch>
        </p:blipFill>
        <p:spPr bwMode="auto">
          <a:xfrm>
            <a:off x="481757" y="2420888"/>
            <a:ext cx="4355515" cy="2874640"/>
          </a:xfrm>
          <a:prstGeom prst="rect">
            <a:avLst/>
          </a:prstGeom>
          <a:noFill/>
          <a:ln w="9525">
            <a:noFill/>
            <a:miter lim="800000"/>
            <a:headEnd/>
            <a:tailEnd/>
          </a:ln>
        </p:spPr>
      </p:pic>
      <p:sp>
        <p:nvSpPr>
          <p:cNvPr id="9" name="TextBox 54">
            <a:extLst>
              <a:ext uri="{FF2B5EF4-FFF2-40B4-BE49-F238E27FC236}">
                <a16:creationId xmlns="" xmlns:a16="http://schemas.microsoft.com/office/drawing/2014/main" id="{308CE120-BA46-4D34-B5AC-3FBCB3646D3B}"/>
              </a:ext>
            </a:extLst>
          </p:cNvPr>
          <p:cNvSpPr txBox="1">
            <a:spLocks noChangeArrowheads="1"/>
          </p:cNvSpPr>
          <p:nvPr/>
        </p:nvSpPr>
        <p:spPr bwMode="auto">
          <a:xfrm>
            <a:off x="1393291" y="116440"/>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流水施工的基本组织方式</a:t>
            </a:r>
          </a:p>
        </p:txBody>
      </p:sp>
      <p:sp>
        <p:nvSpPr>
          <p:cNvPr id="10" name="TextBox 55">
            <a:extLst>
              <a:ext uri="{FF2B5EF4-FFF2-40B4-BE49-F238E27FC236}">
                <a16:creationId xmlns="" xmlns:a16="http://schemas.microsoft.com/office/drawing/2014/main" id="{2E4CACA6-D8F8-45D8-9275-1CEB96B5BC0B}"/>
              </a:ext>
            </a:extLst>
          </p:cNvPr>
          <p:cNvSpPr txBox="1">
            <a:spLocks noChangeArrowheads="1"/>
          </p:cNvSpPr>
          <p:nvPr/>
        </p:nvSpPr>
        <p:spPr bwMode="auto">
          <a:xfrm>
            <a:off x="-310331" y="10776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extLst>
      <p:ext uri="{BB962C8B-B14F-4D97-AF65-F5344CB8AC3E}">
        <p14:creationId xmlns:p14="http://schemas.microsoft.com/office/powerpoint/2010/main" val="756158207"/>
      </p:ext>
    </p:extLst>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33988" y="1916113"/>
            <a:ext cx="5905500" cy="2490233"/>
          </a:xfrm>
          <a:prstGeom prst="rect">
            <a:avLst/>
          </a:prstGeom>
          <a:noFill/>
        </p:spPr>
        <p:txBody>
          <a:bodyPr>
            <a:spAutoFit/>
          </a:bodyPr>
          <a:lstStyle/>
          <a:p>
            <a:pPr>
              <a:lnSpc>
                <a:spcPct val="150000"/>
              </a:lnSpc>
              <a:buFont typeface="Arial" pitchFamily="34" charset="0"/>
              <a:buNone/>
              <a:defRPr/>
            </a:pPr>
            <a:r>
              <a:rPr lang="zh-CN" altLang="en-US" sz="2400" dirty="0">
                <a:latin typeface="+mn-ea"/>
                <a:ea typeface="+mn-ea"/>
              </a:rPr>
              <a:t>二、流水施工的基本组织方式</a:t>
            </a:r>
          </a:p>
          <a:p>
            <a:pPr>
              <a:lnSpc>
                <a:spcPct val="150000"/>
              </a:lnSpc>
              <a:buFont typeface="Arial" pitchFamily="34" charset="0"/>
              <a:buNone/>
              <a:defRPr/>
            </a:pPr>
            <a:endParaRPr lang="en-US" altLang="zh-CN" sz="1600" dirty="0">
              <a:latin typeface="+mn-ea"/>
              <a:ea typeface="+mn-ea"/>
            </a:endParaRPr>
          </a:p>
          <a:p>
            <a:pPr>
              <a:lnSpc>
                <a:spcPct val="150000"/>
              </a:lnSpc>
              <a:buFont typeface="Arial" pitchFamily="34" charset="0"/>
              <a:buNone/>
              <a:defRPr/>
            </a:pPr>
            <a:r>
              <a:rPr lang="zh-CN" altLang="en-US" sz="1600" dirty="0">
                <a:latin typeface="+mn-ea"/>
                <a:ea typeface="+mn-ea"/>
              </a:rPr>
              <a:t>根据流水施工节奏特征的不同，流水施工的基本方式分为有节奏流水施工和无节奏 流水施工两大类。有节奏流水又可分为等节奏流水和异节奏流水施工，如图</a:t>
            </a:r>
            <a:r>
              <a:rPr lang="en-US" altLang="zh-CN" sz="1600" dirty="0">
                <a:latin typeface="+mn-ea"/>
                <a:ea typeface="+mn-ea"/>
              </a:rPr>
              <a:t>2-5</a:t>
            </a:r>
            <a:r>
              <a:rPr lang="zh-CN" altLang="en-US" sz="1600" dirty="0">
                <a:latin typeface="+mn-ea"/>
                <a:ea typeface="+mn-ea"/>
              </a:rPr>
              <a:t>所示。</a:t>
            </a:r>
          </a:p>
          <a:p>
            <a:pPr>
              <a:lnSpc>
                <a:spcPct val="150000"/>
              </a:lnSpc>
              <a:buFont typeface="Arial" pitchFamily="34" charset="0"/>
              <a:buNone/>
              <a:defRPr/>
            </a:pPr>
            <a:endParaRPr lang="en-US" altLang="zh-CN" dirty="0">
              <a:latin typeface="+mn-ea"/>
              <a:ea typeface="+mn-ea"/>
            </a:endParaRPr>
          </a:p>
        </p:txBody>
      </p:sp>
      <p:pic>
        <p:nvPicPr>
          <p:cNvPr id="5122" name="Picture 2"/>
          <p:cNvPicPr>
            <a:picLocks noChangeAspect="1" noChangeArrowheads="1"/>
          </p:cNvPicPr>
          <p:nvPr/>
        </p:nvPicPr>
        <p:blipFill>
          <a:blip r:embed="rId3" cstate="print"/>
          <a:srcRect/>
          <a:stretch>
            <a:fillRect/>
          </a:stretch>
        </p:blipFill>
        <p:spPr bwMode="auto">
          <a:xfrm>
            <a:off x="549324" y="1986955"/>
            <a:ext cx="4252913" cy="3170237"/>
          </a:xfrm>
          <a:prstGeom prst="rect">
            <a:avLst/>
          </a:prstGeom>
          <a:noFill/>
          <a:ln w="9525">
            <a:noFill/>
            <a:miter lim="800000"/>
            <a:headEnd/>
            <a:tailEnd/>
          </a:ln>
        </p:spPr>
      </p:pic>
      <p:pic>
        <p:nvPicPr>
          <p:cNvPr id="2" name="图片 1">
            <a:extLst>
              <a:ext uri="{FF2B5EF4-FFF2-40B4-BE49-F238E27FC236}">
                <a16:creationId xmlns="" xmlns:a16="http://schemas.microsoft.com/office/drawing/2014/main" id="{FA26441C-E461-47AE-9449-13FA19ED8BCB}"/>
              </a:ext>
            </a:extLst>
          </p:cNvPr>
          <p:cNvPicPr>
            <a:picLocks noChangeAspect="1"/>
          </p:cNvPicPr>
          <p:nvPr/>
        </p:nvPicPr>
        <p:blipFill>
          <a:blip r:embed="rId4"/>
          <a:stretch>
            <a:fillRect/>
          </a:stretch>
        </p:blipFill>
        <p:spPr>
          <a:xfrm>
            <a:off x="5233988" y="4149080"/>
            <a:ext cx="5075360" cy="1638442"/>
          </a:xfrm>
          <a:prstGeom prst="rect">
            <a:avLst/>
          </a:prstGeom>
        </p:spPr>
      </p:pic>
      <p:sp>
        <p:nvSpPr>
          <p:cNvPr id="9" name="TextBox 54">
            <a:extLst>
              <a:ext uri="{FF2B5EF4-FFF2-40B4-BE49-F238E27FC236}">
                <a16:creationId xmlns="" xmlns:a16="http://schemas.microsoft.com/office/drawing/2014/main" id="{D520F49C-BFDA-4438-9427-05C2BE43E8B9}"/>
              </a:ext>
            </a:extLst>
          </p:cNvPr>
          <p:cNvSpPr txBox="1">
            <a:spLocks noChangeArrowheads="1"/>
          </p:cNvSpPr>
          <p:nvPr/>
        </p:nvSpPr>
        <p:spPr bwMode="auto">
          <a:xfrm>
            <a:off x="1393291" y="116440"/>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流水施工的基本组织方式</a:t>
            </a:r>
          </a:p>
        </p:txBody>
      </p:sp>
      <p:sp>
        <p:nvSpPr>
          <p:cNvPr id="10" name="TextBox 55">
            <a:extLst>
              <a:ext uri="{FF2B5EF4-FFF2-40B4-BE49-F238E27FC236}">
                <a16:creationId xmlns="" xmlns:a16="http://schemas.microsoft.com/office/drawing/2014/main" id="{93FAD9FD-E373-41C5-A2AC-2490CCF0FFC1}"/>
              </a:ext>
            </a:extLst>
          </p:cNvPr>
          <p:cNvSpPr txBox="1">
            <a:spLocks noChangeArrowheads="1"/>
          </p:cNvSpPr>
          <p:nvPr/>
        </p:nvSpPr>
        <p:spPr bwMode="auto">
          <a:xfrm>
            <a:off x="-310331" y="10776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41797" y="1412776"/>
            <a:ext cx="7704856" cy="4336893"/>
          </a:xfrm>
          <a:prstGeom prst="rect">
            <a:avLst/>
          </a:prstGeom>
          <a:noFill/>
        </p:spPr>
        <p:txBody>
          <a:bodyPr wrap="square">
            <a:spAutoFit/>
          </a:bodyPr>
          <a:lstStyle/>
          <a:p>
            <a:pPr>
              <a:lnSpc>
                <a:spcPct val="150000"/>
              </a:lnSpc>
              <a:buFont typeface="Arial" pitchFamily="34" charset="0"/>
              <a:buNone/>
            </a:pPr>
            <a:r>
              <a:rPr lang="zh-CN" altLang="en-US" sz="2400" dirty="0">
                <a:latin typeface="微软雅黑" pitchFamily="34" charset="-122"/>
                <a:ea typeface="微软雅黑" pitchFamily="34" charset="-122"/>
              </a:rPr>
              <a:t>三、有节奏流水施工</a:t>
            </a:r>
            <a:r>
              <a:rPr lang="zh-CN" altLang="en-US" dirty="0">
                <a:latin typeface="微软雅黑" pitchFamily="34" charset="-122"/>
                <a:ea typeface="微软雅黑" pitchFamily="34" charset="-122"/>
              </a:rPr>
              <a:t/>
            </a:r>
            <a:br>
              <a:rPr lang="zh-CN" altLang="en-US" dirty="0">
                <a:latin typeface="微软雅黑" pitchFamily="34" charset="-122"/>
                <a:ea typeface="微软雅黑" pitchFamily="34" charset="-122"/>
              </a:rPr>
            </a:br>
            <a:endParaRPr lang="zh-CN" altLang="en-US" dirty="0">
              <a:latin typeface="微软雅黑" pitchFamily="34" charset="-122"/>
              <a:ea typeface="微软雅黑" pitchFamily="34" charset="-122"/>
            </a:endParaRPr>
          </a:p>
          <a:p>
            <a:pPr>
              <a:lnSpc>
                <a:spcPct val="150000"/>
              </a:lnSpc>
              <a:buFont typeface="Arial" pitchFamily="34" charset="0"/>
              <a:buNone/>
            </a:pPr>
            <a:r>
              <a:rPr lang="zh-CN" altLang="en-US" dirty="0">
                <a:latin typeface="微软雅黑" pitchFamily="34" charset="-122"/>
                <a:ea typeface="微软雅黑" pitchFamily="34" charset="-122"/>
              </a:rPr>
              <a:t>有节奏流水施工是指在组织流水施工时，同一施工过程在各施工段上的流水节拍 都相等的一种流水施工方式。</a:t>
            </a:r>
            <a:endParaRPr lang="en-US" altLang="zh-CN" dirty="0">
              <a:latin typeface="微软雅黑" pitchFamily="34" charset="-122"/>
              <a:ea typeface="微软雅黑" pitchFamily="34" charset="-122"/>
            </a:endParaRPr>
          </a:p>
          <a:p>
            <a:pPr>
              <a:lnSpc>
                <a:spcPct val="150000"/>
              </a:lnSpc>
              <a:buFont typeface="Arial" pitchFamily="34" charset="0"/>
              <a:buNone/>
            </a:pPr>
            <a:r>
              <a:rPr lang="zh-CN" altLang="en-US" dirty="0">
                <a:latin typeface="微软雅黑" pitchFamily="34" charset="-122"/>
                <a:ea typeface="微软雅黑" pitchFamily="34" charset="-122"/>
              </a:rPr>
              <a:t>（一）等节奏流水施工</a:t>
            </a:r>
            <a:endParaRPr lang="en-US" altLang="zh-CN" dirty="0">
              <a:latin typeface="微软雅黑" pitchFamily="34" charset="-122"/>
              <a:ea typeface="微软雅黑" pitchFamily="34" charset="-122"/>
            </a:endParaRPr>
          </a:p>
          <a:p>
            <a:pPr>
              <a:lnSpc>
                <a:spcPct val="150000"/>
              </a:lnSpc>
              <a:buFont typeface="Arial" pitchFamily="34" charset="0"/>
              <a:buNone/>
            </a:pPr>
            <a:r>
              <a:rPr lang="zh-CN" altLang="en-US" dirty="0">
                <a:latin typeface="微软雅黑" pitchFamily="34" charset="-122"/>
                <a:ea typeface="微软雅黑" pitchFamily="34" charset="-122"/>
              </a:rPr>
              <a:t>等节奏流水施工是指同一施工过程在各施工段上的流水节拍都相等，并且不同施 工过程之间的流水节拍也相等的一种流水施工方式。</a:t>
            </a:r>
            <a:endParaRPr lang="en-US" altLang="zh-CN" dirty="0">
              <a:latin typeface="微软雅黑" pitchFamily="34" charset="-122"/>
              <a:ea typeface="微软雅黑" pitchFamily="34" charset="-122"/>
            </a:endParaRPr>
          </a:p>
          <a:p>
            <a:pPr>
              <a:lnSpc>
                <a:spcPct val="150000"/>
              </a:lnSpc>
              <a:buFont typeface="Arial" pitchFamily="34" charset="0"/>
              <a:buNone/>
            </a:pPr>
            <a:endParaRPr lang="en-US" altLang="zh-CN" dirty="0">
              <a:latin typeface="微软雅黑" pitchFamily="34" charset="-122"/>
              <a:ea typeface="微软雅黑" pitchFamily="34" charset="-122"/>
            </a:endParaRPr>
          </a:p>
          <a:p>
            <a:pPr>
              <a:lnSpc>
                <a:spcPct val="150000"/>
              </a:lnSpc>
              <a:buFont typeface="Arial" pitchFamily="34" charset="0"/>
              <a:buNone/>
            </a:pPr>
            <a:endParaRPr lang="zh-CN" altLang="en-US" dirty="0">
              <a:latin typeface="微软雅黑" pitchFamily="34" charset="-122"/>
              <a:ea typeface="微软雅黑" pitchFamily="34" charset="-122"/>
            </a:endParaRPr>
          </a:p>
          <a:p>
            <a:pPr>
              <a:lnSpc>
                <a:spcPct val="150000"/>
              </a:lnSpc>
              <a:buFont typeface="Arial" pitchFamily="34" charset="0"/>
              <a:buNone/>
            </a:pPr>
            <a:r>
              <a:rPr lang="zh-CN" altLang="en-US" dirty="0">
                <a:latin typeface="微软雅黑" pitchFamily="34" charset="-122"/>
                <a:ea typeface="微软雅黑" pitchFamily="34" charset="-122"/>
              </a:rPr>
              <a:t>（二）异节奏流水施工</a:t>
            </a:r>
          </a:p>
        </p:txBody>
      </p:sp>
      <p:sp>
        <p:nvSpPr>
          <p:cNvPr id="9" name="Freeform 14">
            <a:extLst>
              <a:ext uri="{FF2B5EF4-FFF2-40B4-BE49-F238E27FC236}">
                <a16:creationId xmlns="" xmlns:a16="http://schemas.microsoft.com/office/drawing/2014/main" id="{4486F82B-1238-41B9-8464-6E01AA630403}"/>
              </a:ext>
            </a:extLst>
          </p:cNvPr>
          <p:cNvSpPr>
            <a:spLocks/>
          </p:cNvSpPr>
          <p:nvPr/>
        </p:nvSpPr>
        <p:spPr bwMode="auto">
          <a:xfrm>
            <a:off x="3551751" y="4782329"/>
            <a:ext cx="663575" cy="1381125"/>
          </a:xfrm>
          <a:custGeom>
            <a:avLst/>
            <a:gdLst>
              <a:gd name="T0" fmla="*/ 0 w 820"/>
              <a:gd name="T1" fmla="*/ 709419 h 3366"/>
              <a:gd name="T2" fmla="*/ 211211 w 820"/>
              <a:gd name="T3" fmla="*/ 761147 h 3366"/>
              <a:gd name="T4" fmla="*/ 265430 w 820"/>
              <a:gd name="T5" fmla="*/ 880205 h 3366"/>
              <a:gd name="T6" fmla="*/ 265430 w 820"/>
              <a:gd name="T7" fmla="*/ 1143363 h 3366"/>
              <a:gd name="T8" fmla="*/ 362539 w 820"/>
              <a:gd name="T9" fmla="*/ 1329750 h 3366"/>
              <a:gd name="T10" fmla="*/ 663575 w 820"/>
              <a:gd name="T11" fmla="*/ 1381889 h 3366"/>
              <a:gd name="T12" fmla="*/ 663575 w 820"/>
              <a:gd name="T13" fmla="*/ 1339193 h 3366"/>
              <a:gd name="T14" fmla="*/ 434561 w 820"/>
              <a:gd name="T15" fmla="*/ 1293212 h 3366"/>
              <a:gd name="T16" fmla="*/ 373868 w 820"/>
              <a:gd name="T17" fmla="*/ 1167996 h 3366"/>
              <a:gd name="T18" fmla="*/ 373868 w 820"/>
              <a:gd name="T19" fmla="*/ 868299 h 3366"/>
              <a:gd name="T20" fmla="*/ 296181 w 820"/>
              <a:gd name="T21" fmla="*/ 739799 h 3366"/>
              <a:gd name="T22" fmla="*/ 108438 w 820"/>
              <a:gd name="T23" fmla="*/ 697103 h 3366"/>
              <a:gd name="T24" fmla="*/ 108438 w 820"/>
              <a:gd name="T25" fmla="*/ 684786 h 3366"/>
              <a:gd name="T26" fmla="*/ 289707 w 820"/>
              <a:gd name="T27" fmla="*/ 647837 h 3366"/>
              <a:gd name="T28" fmla="*/ 373868 w 820"/>
              <a:gd name="T29" fmla="*/ 513590 h 3366"/>
              <a:gd name="T30" fmla="*/ 373868 w 820"/>
              <a:gd name="T31" fmla="*/ 213893 h 3366"/>
              <a:gd name="T32" fmla="*/ 434561 w 820"/>
              <a:gd name="T33" fmla="*/ 85393 h 3366"/>
              <a:gd name="T34" fmla="*/ 663575 w 820"/>
              <a:gd name="T35" fmla="*/ 42697 h 3366"/>
              <a:gd name="T36" fmla="*/ 663575 w 820"/>
              <a:gd name="T37" fmla="*/ 0 h 3366"/>
              <a:gd name="T38" fmla="*/ 362539 w 820"/>
              <a:gd name="T39" fmla="*/ 51728 h 3366"/>
              <a:gd name="T40" fmla="*/ 265430 w 820"/>
              <a:gd name="T41" fmla="*/ 238526 h 3366"/>
              <a:gd name="T42" fmla="*/ 265430 w 820"/>
              <a:gd name="T43" fmla="*/ 501274 h 3366"/>
              <a:gd name="T44" fmla="*/ 205546 w 820"/>
              <a:gd name="T45" fmla="*/ 623615 h 3366"/>
              <a:gd name="T46" fmla="*/ 0 w 820"/>
              <a:gd name="T47" fmla="*/ 672470 h 3366"/>
              <a:gd name="T48" fmla="*/ 0 w 820"/>
              <a:gd name="T49" fmla="*/ 709419 h 33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0"/>
              <a:gd name="T76" fmla="*/ 0 h 3366"/>
              <a:gd name="T77" fmla="*/ 820 w 820"/>
              <a:gd name="T78" fmla="*/ 3366 h 33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accent1"/>
          </a:solidFill>
          <a:ln w="9525">
            <a:noFill/>
            <a:round/>
            <a:headEnd/>
            <a:tailEnd/>
          </a:ln>
        </p:spPr>
        <p:txBody>
          <a:bodyPr/>
          <a:lstStyle/>
          <a:p>
            <a:endParaRPr lang="zh-CN" altLang="en-US"/>
          </a:p>
        </p:txBody>
      </p:sp>
      <p:grpSp>
        <p:nvGrpSpPr>
          <p:cNvPr id="10" name="组合 9">
            <a:extLst>
              <a:ext uri="{FF2B5EF4-FFF2-40B4-BE49-F238E27FC236}">
                <a16:creationId xmlns="" xmlns:a16="http://schemas.microsoft.com/office/drawing/2014/main" id="{2D534A8A-95DE-463E-9320-578632A51466}"/>
              </a:ext>
            </a:extLst>
          </p:cNvPr>
          <p:cNvGrpSpPr>
            <a:grpSpLocks/>
          </p:cNvGrpSpPr>
          <p:nvPr/>
        </p:nvGrpSpPr>
        <p:grpSpPr bwMode="auto">
          <a:xfrm>
            <a:off x="4467739" y="4726766"/>
            <a:ext cx="3069033" cy="525463"/>
            <a:chOff x="3670399" y="2817261"/>
            <a:chExt cx="3636908" cy="525040"/>
          </a:xfrm>
        </p:grpSpPr>
        <p:sp>
          <p:nvSpPr>
            <p:cNvPr id="11" name="Freeform 9">
              <a:extLst>
                <a:ext uri="{FF2B5EF4-FFF2-40B4-BE49-F238E27FC236}">
                  <a16:creationId xmlns="" xmlns:a16="http://schemas.microsoft.com/office/drawing/2014/main" id="{CB3B8C5E-A70A-4A80-8A94-41FD54C6AC57}"/>
                </a:ext>
              </a:extLst>
            </p:cNvPr>
            <p:cNvSpPr>
              <a:spLocks/>
            </p:cNvSpPr>
            <p:nvPr/>
          </p:nvSpPr>
          <p:spPr bwMode="auto">
            <a:xfrm>
              <a:off x="3670399" y="2817261"/>
              <a:ext cx="3636908" cy="525040"/>
            </a:xfrm>
            <a:custGeom>
              <a:avLst/>
              <a:gdLst>
                <a:gd name="T0" fmla="*/ 80968 w 2740"/>
                <a:gd name="T1" fmla="*/ 0 h 692"/>
                <a:gd name="T2" fmla="*/ 3554613 w 2740"/>
                <a:gd name="T3" fmla="*/ 0 h 692"/>
                <a:gd name="T4" fmla="*/ 3636908 w 2740"/>
                <a:gd name="T5" fmla="*/ 47041 h 692"/>
                <a:gd name="T6" fmla="*/ 3636908 w 2740"/>
                <a:gd name="T7" fmla="*/ 478758 h 692"/>
                <a:gd name="T8" fmla="*/ 3554613 w 2740"/>
                <a:gd name="T9" fmla="*/ 525040 h 692"/>
                <a:gd name="T10" fmla="*/ 80968 w 2740"/>
                <a:gd name="T11" fmla="*/ 525040 h 692"/>
                <a:gd name="T12" fmla="*/ 0 w 2740"/>
                <a:gd name="T13" fmla="*/ 478758 h 692"/>
                <a:gd name="T14" fmla="*/ 0 w 2740"/>
                <a:gd name="T15" fmla="*/ 47041 h 692"/>
                <a:gd name="T16" fmla="*/ 80968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a:lstStyle/>
            <a:p>
              <a:endParaRPr lang="zh-CN" altLang="en-US"/>
            </a:p>
          </p:txBody>
        </p:sp>
        <p:sp>
          <p:nvSpPr>
            <p:cNvPr id="12" name="TextBox 14">
              <a:extLst>
                <a:ext uri="{FF2B5EF4-FFF2-40B4-BE49-F238E27FC236}">
                  <a16:creationId xmlns="" xmlns:a16="http://schemas.microsoft.com/office/drawing/2014/main" id="{B26A5831-18E3-4370-A5B8-35C36C1A91C2}"/>
                </a:ext>
              </a:extLst>
            </p:cNvPr>
            <p:cNvSpPr txBox="1"/>
            <p:nvPr/>
          </p:nvSpPr>
          <p:spPr>
            <a:xfrm>
              <a:off x="3767829" y="2866434"/>
              <a:ext cx="2713866" cy="399788"/>
            </a:xfrm>
            <a:prstGeom prst="rect">
              <a:avLst/>
            </a:prstGeom>
            <a:noFill/>
          </p:spPr>
          <p:txBody>
            <a:bodyPr wrap="none">
              <a:spAutoFit/>
            </a:bodyPr>
            <a:lstStyle/>
            <a:p>
              <a:pPr>
                <a:buFont typeface="Arial" pitchFamily="34" charset="0"/>
                <a:buNone/>
                <a:defRPr/>
              </a:pPr>
              <a:r>
                <a:rPr lang="en-US" altLang="zh-CN" sz="2000" dirty="0">
                  <a:solidFill>
                    <a:schemeClr val="accent2"/>
                  </a:solidFill>
                  <a:latin typeface="+mn-ea"/>
                  <a:ea typeface="+mn-ea"/>
                </a:rPr>
                <a:t>1.</a:t>
              </a:r>
              <a:r>
                <a:rPr lang="zh-CN" altLang="en-US" sz="2000" dirty="0">
                  <a:solidFill>
                    <a:schemeClr val="accent2"/>
                  </a:solidFill>
                  <a:latin typeface="+mn-ea"/>
                  <a:ea typeface="+mn-ea"/>
                </a:rPr>
                <a:t>等步距异节拍流水施工</a:t>
              </a:r>
            </a:p>
          </p:txBody>
        </p:sp>
      </p:grpSp>
      <p:grpSp>
        <p:nvGrpSpPr>
          <p:cNvPr id="13" name="组合 12">
            <a:extLst>
              <a:ext uri="{FF2B5EF4-FFF2-40B4-BE49-F238E27FC236}">
                <a16:creationId xmlns="" xmlns:a16="http://schemas.microsoft.com/office/drawing/2014/main" id="{CADE8B34-2D2C-4E6E-9613-E4E8BDA5BDCE}"/>
              </a:ext>
            </a:extLst>
          </p:cNvPr>
          <p:cNvGrpSpPr>
            <a:grpSpLocks/>
          </p:cNvGrpSpPr>
          <p:nvPr/>
        </p:nvGrpSpPr>
        <p:grpSpPr bwMode="auto">
          <a:xfrm>
            <a:off x="4467739" y="5669741"/>
            <a:ext cx="3069033" cy="525463"/>
            <a:chOff x="3670399" y="3499961"/>
            <a:chExt cx="3636908" cy="525040"/>
          </a:xfrm>
        </p:grpSpPr>
        <p:sp>
          <p:nvSpPr>
            <p:cNvPr id="14" name="Freeform 10">
              <a:extLst>
                <a:ext uri="{FF2B5EF4-FFF2-40B4-BE49-F238E27FC236}">
                  <a16:creationId xmlns="" xmlns:a16="http://schemas.microsoft.com/office/drawing/2014/main" id="{164EA2FF-3AF6-4F1A-B0C8-40C0B0AEA0F0}"/>
                </a:ext>
              </a:extLst>
            </p:cNvPr>
            <p:cNvSpPr>
              <a:spLocks/>
            </p:cNvSpPr>
            <p:nvPr/>
          </p:nvSpPr>
          <p:spPr bwMode="auto">
            <a:xfrm>
              <a:off x="3670399" y="3499961"/>
              <a:ext cx="3636908" cy="525040"/>
            </a:xfrm>
            <a:custGeom>
              <a:avLst/>
              <a:gdLst>
                <a:gd name="T0" fmla="*/ 80968 w 2740"/>
                <a:gd name="T1" fmla="*/ 0 h 692"/>
                <a:gd name="T2" fmla="*/ 3554613 w 2740"/>
                <a:gd name="T3" fmla="*/ 0 h 692"/>
                <a:gd name="T4" fmla="*/ 3636908 w 2740"/>
                <a:gd name="T5" fmla="*/ 47041 h 692"/>
                <a:gd name="T6" fmla="*/ 3636908 w 2740"/>
                <a:gd name="T7" fmla="*/ 478758 h 692"/>
                <a:gd name="T8" fmla="*/ 3554613 w 2740"/>
                <a:gd name="T9" fmla="*/ 525040 h 692"/>
                <a:gd name="T10" fmla="*/ 80968 w 2740"/>
                <a:gd name="T11" fmla="*/ 525040 h 692"/>
                <a:gd name="T12" fmla="*/ 0 w 2740"/>
                <a:gd name="T13" fmla="*/ 478758 h 692"/>
                <a:gd name="T14" fmla="*/ 0 w 2740"/>
                <a:gd name="T15" fmla="*/ 47041 h 692"/>
                <a:gd name="T16" fmla="*/ 80968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a:lstStyle/>
            <a:p>
              <a:endParaRPr lang="zh-CN" altLang="en-US"/>
            </a:p>
          </p:txBody>
        </p:sp>
        <p:sp>
          <p:nvSpPr>
            <p:cNvPr id="15" name="TextBox 20">
              <a:extLst>
                <a:ext uri="{FF2B5EF4-FFF2-40B4-BE49-F238E27FC236}">
                  <a16:creationId xmlns="" xmlns:a16="http://schemas.microsoft.com/office/drawing/2014/main" id="{9B0400E6-5BCE-40A9-A23A-5C29C875E7CE}"/>
                </a:ext>
              </a:extLst>
            </p:cNvPr>
            <p:cNvSpPr txBox="1"/>
            <p:nvPr/>
          </p:nvSpPr>
          <p:spPr>
            <a:xfrm>
              <a:off x="3796912" y="3541203"/>
              <a:ext cx="2713866" cy="399788"/>
            </a:xfrm>
            <a:prstGeom prst="rect">
              <a:avLst/>
            </a:prstGeom>
            <a:noFill/>
          </p:spPr>
          <p:txBody>
            <a:bodyPr wrap="none">
              <a:spAutoFit/>
            </a:bodyPr>
            <a:lstStyle/>
            <a:p>
              <a:pPr>
                <a:buFont typeface="Arial" pitchFamily="34" charset="0"/>
                <a:buNone/>
                <a:defRPr/>
              </a:pPr>
              <a:r>
                <a:rPr lang="en-US" altLang="zh-CN" sz="2000" dirty="0">
                  <a:solidFill>
                    <a:srgbClr val="F8F8F8"/>
                  </a:solidFill>
                  <a:latin typeface="+mn-ea"/>
                  <a:ea typeface="+mn-ea"/>
                </a:rPr>
                <a:t>2.</a:t>
              </a:r>
              <a:r>
                <a:rPr lang="zh-CN" altLang="en-US" sz="2000" dirty="0">
                  <a:solidFill>
                    <a:srgbClr val="F8F8F8"/>
                  </a:solidFill>
                  <a:latin typeface="+mn-ea"/>
                  <a:ea typeface="+mn-ea"/>
                </a:rPr>
                <a:t>异步距异节拍流水施工</a:t>
              </a:r>
            </a:p>
          </p:txBody>
        </p:sp>
      </p:grpSp>
      <p:sp>
        <p:nvSpPr>
          <p:cNvPr id="16" name="TextBox 54">
            <a:extLst>
              <a:ext uri="{FF2B5EF4-FFF2-40B4-BE49-F238E27FC236}">
                <a16:creationId xmlns="" xmlns:a16="http://schemas.microsoft.com/office/drawing/2014/main" id="{1E5B889B-2BF5-4216-9003-FE5C7AE033B3}"/>
              </a:ext>
            </a:extLst>
          </p:cNvPr>
          <p:cNvSpPr txBox="1">
            <a:spLocks noChangeArrowheads="1"/>
          </p:cNvSpPr>
          <p:nvPr/>
        </p:nvSpPr>
        <p:spPr bwMode="auto">
          <a:xfrm>
            <a:off x="1393291" y="116440"/>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流水施工的基本组织方式</a:t>
            </a:r>
          </a:p>
        </p:txBody>
      </p:sp>
      <p:sp>
        <p:nvSpPr>
          <p:cNvPr id="17" name="TextBox 55">
            <a:extLst>
              <a:ext uri="{FF2B5EF4-FFF2-40B4-BE49-F238E27FC236}">
                <a16:creationId xmlns="" xmlns:a16="http://schemas.microsoft.com/office/drawing/2014/main" id="{106DD1AB-56DC-4D7C-A2CC-3E6A07840E8E}"/>
              </a:ext>
            </a:extLst>
          </p:cNvPr>
          <p:cNvSpPr txBox="1">
            <a:spLocks noChangeArrowheads="1"/>
          </p:cNvSpPr>
          <p:nvPr/>
        </p:nvSpPr>
        <p:spPr bwMode="auto">
          <a:xfrm>
            <a:off x="-310331" y="10776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srcRect/>
          <a:stretch>
            <a:fillRect/>
          </a:stretch>
        </p:blipFill>
        <p:spPr bwMode="auto">
          <a:xfrm>
            <a:off x="0" y="2454275"/>
            <a:ext cx="12196763" cy="4403725"/>
          </a:xfrm>
          <a:prstGeom prst="rect">
            <a:avLst/>
          </a:prstGeom>
          <a:noFill/>
          <a:ln w="9525">
            <a:noFill/>
            <a:miter lim="800000"/>
            <a:headEnd/>
            <a:tailEnd/>
          </a:ln>
        </p:spPr>
      </p:pic>
      <p:grpSp>
        <p:nvGrpSpPr>
          <p:cNvPr id="2" name="组合 7"/>
          <p:cNvGrpSpPr>
            <a:grpSpLocks/>
          </p:cNvGrpSpPr>
          <p:nvPr/>
        </p:nvGrpSpPr>
        <p:grpSpPr bwMode="auto">
          <a:xfrm>
            <a:off x="4948238" y="1328738"/>
            <a:ext cx="2301875" cy="2308225"/>
            <a:chOff x="6609209" y="790981"/>
            <a:chExt cx="2301875" cy="2308226"/>
          </a:xfrm>
        </p:grpSpPr>
        <p:sp>
          <p:nvSpPr>
            <p:cNvPr id="25606" name="Oval 5"/>
            <p:cNvSpPr>
              <a:spLocks noChangeArrowheads="1"/>
            </p:cNvSpPr>
            <p:nvPr/>
          </p:nvSpPr>
          <p:spPr bwMode="auto">
            <a:xfrm>
              <a:off x="6609209" y="790981"/>
              <a:ext cx="2301875" cy="2308226"/>
            </a:xfrm>
            <a:prstGeom prst="ellipse">
              <a:avLst/>
            </a:prstGeom>
            <a:solidFill>
              <a:srgbClr val="FFFFFF"/>
            </a:solidFill>
            <a:ln w="9525">
              <a:noFill/>
              <a:round/>
              <a:headEnd/>
              <a:tailEnd/>
            </a:ln>
          </p:spPr>
          <p:txBody>
            <a:bodyPr/>
            <a:lstStyle/>
            <a:p>
              <a:pPr>
                <a:buFont typeface="Arial" pitchFamily="34" charset="0"/>
                <a:buNone/>
              </a:pPr>
              <a:endParaRPr lang="zh-CN" altLang="en-US"/>
            </a:p>
          </p:txBody>
        </p:sp>
        <p:sp>
          <p:nvSpPr>
            <p:cNvPr id="25607" name="Freeform 6"/>
            <p:cNvSpPr>
              <a:spLocks noEditPoints="1"/>
            </p:cNvSpPr>
            <p:nvPr/>
          </p:nvSpPr>
          <p:spPr bwMode="auto">
            <a:xfrm>
              <a:off x="6733034" y="914806"/>
              <a:ext cx="2054225" cy="2058988"/>
            </a:xfrm>
            <a:custGeom>
              <a:avLst/>
              <a:gdLst>
                <a:gd name="T0" fmla="*/ 1027113 w 3306"/>
                <a:gd name="T1" fmla="*/ 0 h 3306"/>
                <a:gd name="T2" fmla="*/ 2054225 w 3306"/>
                <a:gd name="T3" fmla="*/ 1029494 h 3306"/>
                <a:gd name="T4" fmla="*/ 1027113 w 3306"/>
                <a:gd name="T5" fmla="*/ 2058988 h 3306"/>
                <a:gd name="T6" fmla="*/ 0 w 3306"/>
                <a:gd name="T7" fmla="*/ 1029494 h 3306"/>
                <a:gd name="T8" fmla="*/ 1027113 w 3306"/>
                <a:gd name="T9" fmla="*/ 0 h 3306"/>
                <a:gd name="T10" fmla="*/ 1027113 w 3306"/>
                <a:gd name="T11" fmla="*/ 69754 h 3306"/>
                <a:gd name="T12" fmla="*/ 1984011 w 3306"/>
                <a:gd name="T13" fmla="*/ 1029494 h 3306"/>
                <a:gd name="T14" fmla="*/ 1027113 w 3306"/>
                <a:gd name="T15" fmla="*/ 1988611 h 3306"/>
                <a:gd name="T16" fmla="*/ 69593 w 3306"/>
                <a:gd name="T17" fmla="*/ 1029494 h 3306"/>
                <a:gd name="T18" fmla="*/ 1027113 w 3306"/>
                <a:gd name="T19" fmla="*/ 69754 h 33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06"/>
                <a:gd name="T31" fmla="*/ 0 h 3306"/>
                <a:gd name="T32" fmla="*/ 3306 w 3306"/>
                <a:gd name="T33" fmla="*/ 3306 h 33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w="9525">
              <a:noFill/>
              <a:round/>
              <a:headEnd/>
              <a:tailEnd/>
            </a:ln>
          </p:spPr>
          <p:txBody>
            <a:bodyPr/>
            <a:lstStyle/>
            <a:p>
              <a:endParaRPr lang="zh-CN" altLang="en-US"/>
            </a:p>
          </p:txBody>
        </p:sp>
      </p:grpSp>
      <p:sp>
        <p:nvSpPr>
          <p:cNvPr id="13" name="TextBox 12"/>
          <p:cNvSpPr txBox="1"/>
          <p:nvPr/>
        </p:nvSpPr>
        <p:spPr>
          <a:xfrm>
            <a:off x="2968625" y="4437063"/>
            <a:ext cx="6259513" cy="769937"/>
          </a:xfrm>
          <a:prstGeom prst="rect">
            <a:avLst/>
          </a:prstGeom>
          <a:noFill/>
        </p:spPr>
        <p:txBody>
          <a:bodyPr>
            <a:spAutoFit/>
          </a:bodyPr>
          <a:lstStyle/>
          <a:p>
            <a:pPr algn="ctr">
              <a:buFont typeface="Arial" pitchFamily="34" charset="0"/>
              <a:buNone/>
              <a:defRPr/>
            </a:pPr>
            <a:r>
              <a:rPr lang="zh-CN" altLang="en-US" sz="4400" dirty="0">
                <a:solidFill>
                  <a:schemeClr val="accent2"/>
                </a:solidFill>
                <a:latin typeface="+mn-ea"/>
                <a:ea typeface="+mn-ea"/>
              </a:rPr>
              <a:t>单元二　   流水施工</a:t>
            </a:r>
            <a:endParaRPr lang="zh-CN" altLang="en-US" sz="4400" b="1" dirty="0">
              <a:solidFill>
                <a:schemeClr val="accent2"/>
              </a:solidFill>
              <a:latin typeface="+mn-ea"/>
              <a:ea typeface="+mn-ea"/>
            </a:endParaRPr>
          </a:p>
        </p:txBody>
      </p:sp>
      <p:cxnSp>
        <p:nvCxnSpPr>
          <p:cNvPr id="14" name="直接连接符 13"/>
          <p:cNvCxnSpPr>
            <a:cxnSpLocks noChangeShapeType="1"/>
          </p:cNvCxnSpPr>
          <p:nvPr/>
        </p:nvCxnSpPr>
        <p:spPr bwMode="auto">
          <a:xfrm>
            <a:off x="2641600" y="5397500"/>
            <a:ext cx="6913563" cy="0"/>
          </a:xfrm>
          <a:prstGeom prst="line">
            <a:avLst/>
          </a:prstGeom>
          <a:noFill/>
          <a:ln w="9525" algn="ctr">
            <a:solidFill>
              <a:schemeClr val="accent2"/>
            </a:solidFill>
            <a:round/>
            <a:headEnd/>
            <a:tailEnd/>
          </a:ln>
        </p:spPr>
      </p:cxnSp>
      <p:sp>
        <p:nvSpPr>
          <p:cNvPr id="12" name="Freeform 12"/>
          <p:cNvSpPr>
            <a:spLocks noEditPoints="1"/>
          </p:cNvSpPr>
          <p:nvPr/>
        </p:nvSpPr>
        <p:spPr bwMode="auto">
          <a:xfrm>
            <a:off x="5518150" y="1905000"/>
            <a:ext cx="1160463" cy="1155700"/>
          </a:xfrm>
          <a:custGeom>
            <a:avLst/>
            <a:gdLst>
              <a:gd name="T0" fmla="*/ 1049184 w 954"/>
              <a:gd name="T1" fmla="*/ 995816 h 944"/>
              <a:gd name="T2" fmla="*/ 928686 w 954"/>
              <a:gd name="T3" fmla="*/ 995816 h 944"/>
              <a:gd name="T4" fmla="*/ 760719 w 954"/>
              <a:gd name="T5" fmla="*/ 672451 h 944"/>
              <a:gd name="T6" fmla="*/ 743679 w 954"/>
              <a:gd name="T7" fmla="*/ 736144 h 944"/>
              <a:gd name="T8" fmla="*/ 651176 w 954"/>
              <a:gd name="T9" fmla="*/ 805962 h 944"/>
              <a:gd name="T10" fmla="*/ 951812 w 954"/>
              <a:gd name="T11" fmla="*/ 1141575 h 944"/>
              <a:gd name="T12" fmla="*/ 1145339 w 954"/>
              <a:gd name="T13" fmla="*/ 1011739 h 944"/>
              <a:gd name="T14" fmla="*/ 1002932 w 954"/>
              <a:gd name="T15" fmla="*/ 862305 h 944"/>
              <a:gd name="T16" fmla="*/ 791148 w 954"/>
              <a:gd name="T17" fmla="*/ 687150 h 944"/>
              <a:gd name="T18" fmla="*/ 419917 w 954"/>
              <a:gd name="T19" fmla="*/ 410330 h 944"/>
              <a:gd name="T20" fmla="*/ 483209 w 954"/>
              <a:gd name="T21" fmla="*/ 393182 h 944"/>
              <a:gd name="T22" fmla="*/ 500249 w 954"/>
              <a:gd name="T23" fmla="*/ 329489 h 944"/>
              <a:gd name="T24" fmla="*/ 514855 w 954"/>
              <a:gd name="T25" fmla="*/ 270695 h 944"/>
              <a:gd name="T26" fmla="*/ 223956 w 954"/>
              <a:gd name="T27" fmla="*/ 25722 h 944"/>
              <a:gd name="T28" fmla="*/ 183790 w 954"/>
              <a:gd name="T29" fmla="*/ 327039 h 944"/>
              <a:gd name="T30" fmla="*/ 1217 w 954"/>
              <a:gd name="T31" fmla="*/ 249873 h 944"/>
              <a:gd name="T32" fmla="*/ 345671 w 954"/>
              <a:gd name="T33" fmla="*/ 497295 h 944"/>
              <a:gd name="T34" fmla="*/ 389488 w 954"/>
              <a:gd name="T35" fmla="*/ 440952 h 944"/>
              <a:gd name="T36" fmla="*/ 1119779 w 954"/>
              <a:gd name="T37" fmla="*/ 111463 h 944"/>
              <a:gd name="T38" fmla="*/ 962766 w 954"/>
              <a:gd name="T39" fmla="*/ 0 h 944"/>
              <a:gd name="T40" fmla="*/ 545284 w 954"/>
              <a:gd name="T41" fmla="*/ 374809 h 944"/>
              <a:gd name="T42" fmla="*/ 485643 w 954"/>
              <a:gd name="T43" fmla="*/ 460549 h 944"/>
              <a:gd name="T44" fmla="*/ 434523 w 954"/>
              <a:gd name="T45" fmla="*/ 486272 h 944"/>
              <a:gd name="T46" fmla="*/ 440609 w 954"/>
              <a:gd name="T47" fmla="*/ 645504 h 944"/>
              <a:gd name="T48" fmla="*/ 103458 w 954"/>
              <a:gd name="T49" fmla="*/ 940697 h 944"/>
              <a:gd name="T50" fmla="*/ 66943 w 954"/>
              <a:gd name="T51" fmla="*/ 1156273 h 944"/>
              <a:gd name="T52" fmla="*/ 240996 w 954"/>
              <a:gd name="T53" fmla="*/ 979892 h 944"/>
              <a:gd name="T54" fmla="*/ 514855 w 954"/>
              <a:gd name="T55" fmla="*/ 720221 h 944"/>
              <a:gd name="T56" fmla="*/ 668216 w 954"/>
              <a:gd name="T57" fmla="*/ 720221 h 944"/>
              <a:gd name="T58" fmla="*/ 712033 w 954"/>
              <a:gd name="T59" fmla="*/ 623457 h 944"/>
              <a:gd name="T60" fmla="*/ 777760 w 954"/>
              <a:gd name="T61" fmla="*/ 609983 h 944"/>
              <a:gd name="T62" fmla="*/ 1119779 w 954"/>
              <a:gd name="T63" fmla="*/ 111463 h 9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54"/>
              <a:gd name="T97" fmla="*/ 0 h 944"/>
              <a:gd name="T98" fmla="*/ 954 w 954"/>
              <a:gd name="T99" fmla="*/ 944 h 9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chemeClr val="tx1"/>
          </a:solidFill>
          <a:ln w="9525">
            <a:noFill/>
            <a:round/>
            <a:headEnd/>
            <a:tailEnd/>
          </a:ln>
        </p:spPr>
        <p:txBody>
          <a:bodyPr/>
          <a:lstStyle/>
          <a:p>
            <a:endParaRPr lang="zh-CN" altLang="en-US"/>
          </a:p>
        </p:txBody>
      </p:sp>
    </p:spTree>
  </p:cSld>
  <p:clrMapOvr>
    <a:masterClrMapping/>
  </p:clrMapOvr>
  <p:transition spd="slow" advTm="5622">
    <p:push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147900" y="2507048"/>
            <a:ext cx="5905500" cy="1843903"/>
          </a:xfrm>
          <a:prstGeom prst="rect">
            <a:avLst/>
          </a:prstGeom>
          <a:noFill/>
        </p:spPr>
        <p:txBody>
          <a:bodyPr>
            <a:spAutoFit/>
          </a:bodyPr>
          <a:lstStyle/>
          <a:p>
            <a:pPr>
              <a:lnSpc>
                <a:spcPct val="150000"/>
              </a:lnSpc>
              <a:buFont typeface="Arial" pitchFamily="34" charset="0"/>
              <a:buNone/>
            </a:pPr>
            <a:r>
              <a:rPr lang="zh-CN" altLang="en-US" sz="2400" dirty="0">
                <a:latin typeface="微软雅黑" pitchFamily="34" charset="-122"/>
                <a:ea typeface="微软雅黑" pitchFamily="34" charset="-122"/>
              </a:rPr>
              <a:t>四、无节奏流水施工</a:t>
            </a:r>
          </a:p>
          <a:p>
            <a:pPr>
              <a:lnSpc>
                <a:spcPct val="150000"/>
              </a:lnSpc>
              <a:buFont typeface="Arial" pitchFamily="34" charset="0"/>
              <a:buNone/>
            </a:pPr>
            <a:r>
              <a:rPr lang="zh-CN" altLang="en-US" dirty="0">
                <a:latin typeface="微软雅黑" pitchFamily="34" charset="-122"/>
                <a:ea typeface="微软雅黑" pitchFamily="34" charset="-122"/>
              </a:rPr>
              <a:t>无节奏流水施工是指在组织流水施工时，全部或部分施工过程在各个施工段上的 流水节拍不相等的流水施工。这种施工在流水施工中最为常见。 </a:t>
            </a:r>
            <a:endParaRPr lang="en-US" altLang="zh-CN" dirty="0">
              <a:latin typeface="微软雅黑" pitchFamily="34" charset="-122"/>
              <a:ea typeface="微软雅黑" pitchFamily="34" charset="-122"/>
            </a:endParaRPr>
          </a:p>
        </p:txBody>
      </p:sp>
      <p:pic>
        <p:nvPicPr>
          <p:cNvPr id="7170" name="Picture 2"/>
          <p:cNvPicPr>
            <a:picLocks noChangeAspect="1" noChangeArrowheads="1"/>
          </p:cNvPicPr>
          <p:nvPr/>
        </p:nvPicPr>
        <p:blipFill>
          <a:blip r:embed="rId3" cstate="print"/>
          <a:srcRect/>
          <a:stretch>
            <a:fillRect/>
          </a:stretch>
        </p:blipFill>
        <p:spPr bwMode="auto">
          <a:xfrm>
            <a:off x="699282" y="2420888"/>
            <a:ext cx="4113235" cy="3066852"/>
          </a:xfrm>
          <a:prstGeom prst="rect">
            <a:avLst/>
          </a:prstGeom>
          <a:noFill/>
          <a:ln w="9525">
            <a:noFill/>
            <a:miter lim="800000"/>
            <a:headEnd/>
            <a:tailEnd/>
          </a:ln>
        </p:spPr>
      </p:pic>
      <p:sp>
        <p:nvSpPr>
          <p:cNvPr id="9" name="TextBox 54">
            <a:extLst>
              <a:ext uri="{FF2B5EF4-FFF2-40B4-BE49-F238E27FC236}">
                <a16:creationId xmlns="" xmlns:a16="http://schemas.microsoft.com/office/drawing/2014/main" id="{4C2B0A9F-B7F4-4CBA-9ACF-A4C0E8269314}"/>
              </a:ext>
            </a:extLst>
          </p:cNvPr>
          <p:cNvSpPr txBox="1">
            <a:spLocks noChangeArrowheads="1"/>
          </p:cNvSpPr>
          <p:nvPr/>
        </p:nvSpPr>
        <p:spPr bwMode="auto">
          <a:xfrm>
            <a:off x="1393291" y="116440"/>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流水施工的基本组织方式</a:t>
            </a:r>
          </a:p>
        </p:txBody>
      </p:sp>
      <p:sp>
        <p:nvSpPr>
          <p:cNvPr id="10" name="TextBox 55">
            <a:extLst>
              <a:ext uri="{FF2B5EF4-FFF2-40B4-BE49-F238E27FC236}">
                <a16:creationId xmlns="" xmlns:a16="http://schemas.microsoft.com/office/drawing/2014/main" id="{189F8D1C-E4C9-4968-9110-BEDD08A1185B}"/>
              </a:ext>
            </a:extLst>
          </p:cNvPr>
          <p:cNvSpPr txBox="1">
            <a:spLocks noChangeArrowheads="1"/>
          </p:cNvSpPr>
          <p:nvPr/>
        </p:nvSpPr>
        <p:spPr bwMode="auto">
          <a:xfrm>
            <a:off x="-310331" y="10776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722117" y="781487"/>
            <a:ext cx="5905500" cy="1012906"/>
          </a:xfrm>
          <a:prstGeom prst="rect">
            <a:avLst/>
          </a:prstGeom>
          <a:noFill/>
        </p:spPr>
        <p:txBody>
          <a:bodyPr>
            <a:spAutoFit/>
          </a:bodyPr>
          <a:lstStyle/>
          <a:p>
            <a:pPr>
              <a:lnSpc>
                <a:spcPct val="150000"/>
              </a:lnSpc>
              <a:buFont typeface="Arial" pitchFamily="34" charset="0"/>
              <a:buNone/>
            </a:pPr>
            <a:r>
              <a:rPr lang="zh-CN" altLang="en-US" sz="2400" dirty="0">
                <a:latin typeface="微软雅黑" pitchFamily="34" charset="-122"/>
                <a:ea typeface="微软雅黑" pitchFamily="34" charset="-122"/>
              </a:rPr>
              <a:t>五、有节奏、无节奏流水施工实例 </a:t>
            </a:r>
            <a:r>
              <a:rPr lang="zh-CN" altLang="en-US" dirty="0">
                <a:latin typeface="微软雅黑" pitchFamily="34" charset="-122"/>
                <a:ea typeface="微软雅黑" pitchFamily="34" charset="-122"/>
              </a:rPr>
              <a:t/>
            </a:r>
            <a:br>
              <a:rPr lang="zh-CN" altLang="en-US" dirty="0">
                <a:latin typeface="微软雅黑" pitchFamily="34" charset="-122"/>
                <a:ea typeface="微软雅黑" pitchFamily="34" charset="-122"/>
              </a:rPr>
            </a:br>
            <a:endParaRPr lang="en-US" altLang="zh-CN" dirty="0">
              <a:latin typeface="微软雅黑" pitchFamily="34" charset="-122"/>
              <a:ea typeface="微软雅黑" pitchFamily="34" charset="-122"/>
            </a:endParaRPr>
          </a:p>
        </p:txBody>
      </p:sp>
      <p:pic>
        <p:nvPicPr>
          <p:cNvPr id="2" name="图片 1">
            <a:extLst>
              <a:ext uri="{FF2B5EF4-FFF2-40B4-BE49-F238E27FC236}">
                <a16:creationId xmlns="" xmlns:a16="http://schemas.microsoft.com/office/drawing/2014/main" id="{818D654B-7343-4263-94A1-88F9764E7ACE}"/>
              </a:ext>
            </a:extLst>
          </p:cNvPr>
          <p:cNvPicPr>
            <a:picLocks noChangeAspect="1"/>
          </p:cNvPicPr>
          <p:nvPr/>
        </p:nvPicPr>
        <p:blipFill>
          <a:blip r:embed="rId3"/>
          <a:stretch>
            <a:fillRect/>
          </a:stretch>
        </p:blipFill>
        <p:spPr>
          <a:xfrm>
            <a:off x="390506" y="1809609"/>
            <a:ext cx="5707875" cy="3261643"/>
          </a:xfrm>
          <a:prstGeom prst="rect">
            <a:avLst/>
          </a:prstGeom>
        </p:spPr>
      </p:pic>
      <p:pic>
        <p:nvPicPr>
          <p:cNvPr id="3" name="图片 2">
            <a:extLst>
              <a:ext uri="{FF2B5EF4-FFF2-40B4-BE49-F238E27FC236}">
                <a16:creationId xmlns="" xmlns:a16="http://schemas.microsoft.com/office/drawing/2014/main" id="{34FA55CE-FE54-4CDF-8DD5-9C0805A8E7AD}"/>
              </a:ext>
            </a:extLst>
          </p:cNvPr>
          <p:cNvPicPr>
            <a:picLocks noChangeAspect="1"/>
          </p:cNvPicPr>
          <p:nvPr/>
        </p:nvPicPr>
        <p:blipFill>
          <a:blip r:embed="rId4"/>
          <a:stretch>
            <a:fillRect/>
          </a:stretch>
        </p:blipFill>
        <p:spPr>
          <a:xfrm>
            <a:off x="6386414" y="1786747"/>
            <a:ext cx="5533044" cy="3154421"/>
          </a:xfrm>
          <a:prstGeom prst="rect">
            <a:avLst/>
          </a:prstGeom>
        </p:spPr>
      </p:pic>
      <p:pic>
        <p:nvPicPr>
          <p:cNvPr id="4" name="图片 3">
            <a:extLst>
              <a:ext uri="{FF2B5EF4-FFF2-40B4-BE49-F238E27FC236}">
                <a16:creationId xmlns="" xmlns:a16="http://schemas.microsoft.com/office/drawing/2014/main" id="{305C3C93-2165-4624-8717-E440AA0DD9D8}"/>
              </a:ext>
            </a:extLst>
          </p:cNvPr>
          <p:cNvPicPr>
            <a:picLocks noChangeAspect="1"/>
          </p:cNvPicPr>
          <p:nvPr/>
        </p:nvPicPr>
        <p:blipFill>
          <a:blip r:embed="rId5"/>
          <a:stretch>
            <a:fillRect/>
          </a:stretch>
        </p:blipFill>
        <p:spPr>
          <a:xfrm>
            <a:off x="6338710" y="5063607"/>
            <a:ext cx="5580748" cy="1600339"/>
          </a:xfrm>
          <a:prstGeom prst="rect">
            <a:avLst/>
          </a:prstGeom>
        </p:spPr>
      </p:pic>
      <p:sp>
        <p:nvSpPr>
          <p:cNvPr id="9" name="TextBox 54">
            <a:extLst>
              <a:ext uri="{FF2B5EF4-FFF2-40B4-BE49-F238E27FC236}">
                <a16:creationId xmlns="" xmlns:a16="http://schemas.microsoft.com/office/drawing/2014/main" id="{13A33A6A-D9FE-48F3-937F-7EA26B5608ED}"/>
              </a:ext>
            </a:extLst>
          </p:cNvPr>
          <p:cNvSpPr txBox="1">
            <a:spLocks noChangeArrowheads="1"/>
          </p:cNvSpPr>
          <p:nvPr/>
        </p:nvSpPr>
        <p:spPr bwMode="auto">
          <a:xfrm>
            <a:off x="1393291" y="116440"/>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流水施工的基本组织方式</a:t>
            </a:r>
          </a:p>
        </p:txBody>
      </p:sp>
      <p:sp>
        <p:nvSpPr>
          <p:cNvPr id="10" name="TextBox 55">
            <a:extLst>
              <a:ext uri="{FF2B5EF4-FFF2-40B4-BE49-F238E27FC236}">
                <a16:creationId xmlns="" xmlns:a16="http://schemas.microsoft.com/office/drawing/2014/main" id="{407758A8-7F01-467E-A898-46E091E2FDD1}"/>
              </a:ext>
            </a:extLst>
          </p:cNvPr>
          <p:cNvSpPr txBox="1">
            <a:spLocks noChangeArrowheads="1"/>
          </p:cNvSpPr>
          <p:nvPr/>
        </p:nvSpPr>
        <p:spPr bwMode="auto">
          <a:xfrm>
            <a:off x="-310331" y="10776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3</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22"/>
          <p:cNvPicPr>
            <a:picLocks noChangeAspect="1"/>
          </p:cNvPicPr>
          <p:nvPr/>
        </p:nvPicPr>
        <p:blipFill>
          <a:blip r:embed="rId7"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5867" dirty="0">
                <a:solidFill>
                  <a:srgbClr val="FFFFFF"/>
                </a:solidFill>
                <a:latin typeface="Impact" panose="020B0806030902050204" pitchFamily="34" charset="0"/>
                <a:ea typeface="黑体" panose="02010609060101010101" pitchFamily="49" charset="-122"/>
              </a:rPr>
              <a:t>4</a:t>
            </a:r>
            <a:endParaRPr lang="zh-CN" altLang="en-US" sz="5867" dirty="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2368441" y="2099717"/>
            <a:ext cx="6391493" cy="769441"/>
          </a:xfrm>
          <a:prstGeom prst="rect">
            <a:avLst/>
          </a:prstGeom>
          <a:noFill/>
          <a:ln w="9525">
            <a:noFill/>
            <a:miter lim="800000"/>
            <a:headEnd/>
            <a:tailEnd/>
          </a:ln>
        </p:spPr>
        <p:txBody>
          <a:bodyPr wrap="none">
            <a:spAutoFit/>
          </a:bodyPr>
          <a:lstStyle/>
          <a:p>
            <a:pPr marL="0" lvl="1">
              <a:buFont typeface="Arial" pitchFamily="34" charset="0"/>
              <a:buNone/>
            </a:pPr>
            <a:r>
              <a:rPr lang="zh-CN" altLang="en-US" sz="4400" dirty="0">
                <a:latin typeface="微软雅黑" pitchFamily="34" charset="-122"/>
                <a:ea typeface="微软雅黑" pitchFamily="34" charset="-122"/>
                <a:cs typeface="华文细黑"/>
              </a:rPr>
              <a:t>某工程流水施工实施内容</a:t>
            </a:r>
          </a:p>
        </p:txBody>
      </p:sp>
      <p:sp>
        <p:nvSpPr>
          <p:cNvPr id="9" name="文本框 9"/>
          <p:cNvSpPr txBox="1">
            <a:spLocks noChangeArrowheads="1"/>
          </p:cNvSpPr>
          <p:nvPr/>
        </p:nvSpPr>
        <p:spPr bwMode="auto">
          <a:xfrm>
            <a:off x="1633538" y="4379913"/>
            <a:ext cx="6153150" cy="1578445"/>
          </a:xfrm>
          <a:prstGeom prst="rect">
            <a:avLst/>
          </a:prstGeom>
          <a:noFill/>
          <a:ln w="9525">
            <a:noFill/>
            <a:miter lim="800000"/>
            <a:headEnd/>
            <a:tailEnd/>
          </a:ln>
        </p:spPr>
        <p:txBody>
          <a:bodyPr lIns="0" tIns="0" rIns="0" bIns="0">
            <a:spAutoFit/>
          </a:bodyPr>
          <a:lstStyle/>
          <a:p>
            <a:pPr>
              <a:lnSpc>
                <a:spcPct val="200000"/>
              </a:lnSpc>
              <a:buFont typeface="Arial" pitchFamily="34" charset="0"/>
              <a:buNone/>
            </a:pPr>
            <a:r>
              <a:rPr lang="zh-CN" altLang="en-US" dirty="0">
                <a:latin typeface="微软雅黑" pitchFamily="34" charset="-122"/>
                <a:ea typeface="微软雅黑" pitchFamily="34" charset="-122"/>
              </a:rPr>
              <a:t>结合工程实例，选择应用相应的流水施工组织形式，熟练应用流水施工参数 计算公式及横道图，进行有节奏流水施工和无节奏流水步距、工期等的计算。</a:t>
            </a:r>
          </a:p>
        </p:txBody>
      </p:sp>
      <p:grpSp>
        <p:nvGrpSpPr>
          <p:cNvPr id="25" name="组合 24"/>
          <p:cNvGrpSpPr>
            <a:grpSpLocks/>
          </p:cNvGrpSpPr>
          <p:nvPr/>
        </p:nvGrpSpPr>
        <p:grpSpPr bwMode="auto">
          <a:xfrm>
            <a:off x="9663113" y="4430713"/>
            <a:ext cx="1906587" cy="696912"/>
            <a:chOff x="1812154" y="1905182"/>
            <a:chExt cx="3233738" cy="696912"/>
          </a:xfrm>
        </p:grpSpPr>
        <p:sp>
          <p:nvSpPr>
            <p:cNvPr id="26" name="Freeform 5"/>
            <p:cNvSpPr>
              <a:spLocks/>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66570" name="TextBox 28"/>
            <p:cNvSpPr txBox="1">
              <a:spLocks noChangeArrowheads="1"/>
            </p:cNvSpPr>
            <p:nvPr/>
          </p:nvSpPr>
          <p:spPr bwMode="auto">
            <a:xfrm>
              <a:off x="2143336" y="2022657"/>
              <a:ext cx="2536371" cy="457200"/>
            </a:xfrm>
            <a:prstGeom prst="rect">
              <a:avLst/>
            </a:prstGeom>
            <a:noFill/>
            <a:ln w="9525">
              <a:noFill/>
              <a:miter lim="800000"/>
              <a:headEnd/>
              <a:tailEnd/>
            </a:ln>
          </p:spPr>
          <p:txBody>
            <a:bodyPr>
              <a:spAutoFit/>
            </a:bodyPr>
            <a:lstStyle/>
            <a:p>
              <a:pPr algn="ctr">
                <a:buFont typeface="Arial" pitchFamily="34" charset="0"/>
                <a:buNone/>
              </a:pPr>
              <a:r>
                <a:rPr lang="zh-CN" altLang="en-US" sz="2400" b="1">
                  <a:solidFill>
                    <a:schemeClr val="accent1"/>
                  </a:solidFill>
                  <a:latin typeface="微软雅黑" pitchFamily="34" charset="-122"/>
                  <a:ea typeface="微软雅黑" pitchFamily="34" charset="-122"/>
                </a:rPr>
                <a:t>任务目标</a:t>
              </a:r>
            </a:p>
          </p:txBody>
        </p:sp>
      </p:grpSp>
      <p:sp>
        <p:nvSpPr>
          <p:cNvPr id="66572" name="Text Box 12"/>
          <p:cNvSpPr txBox="1">
            <a:spLocks noChangeArrowheads="1"/>
          </p:cNvSpPr>
          <p:nvPr/>
        </p:nvSpPr>
        <p:spPr bwMode="auto">
          <a:xfrm>
            <a:off x="1201738" y="1052513"/>
            <a:ext cx="3151187" cy="1431925"/>
          </a:xfrm>
          <a:prstGeom prst="rect">
            <a:avLst/>
          </a:prstGeom>
          <a:noFill/>
          <a:ln w="9525">
            <a:noFill/>
            <a:miter lim="800000"/>
            <a:headEnd/>
            <a:tailEnd/>
          </a:ln>
          <a:effectLst/>
        </p:spPr>
        <p:txBody>
          <a:bodyPr>
            <a:spAutoFit/>
          </a:bodyPr>
          <a:lstStyle/>
          <a:p>
            <a:pPr>
              <a:spcBef>
                <a:spcPct val="50000"/>
              </a:spcBef>
            </a:pPr>
            <a:r>
              <a:rPr lang="zh-CN" altLang="en-US" sz="4400">
                <a:latin typeface="微软雅黑" pitchFamily="34" charset="-122"/>
                <a:ea typeface="微软雅黑" pitchFamily="34" charset="-122"/>
              </a:rPr>
              <a:t>学习任务 </a:t>
            </a:r>
            <a:r>
              <a:rPr lang="en-US" altLang="zh-CN" sz="4400">
                <a:latin typeface="微软雅黑" pitchFamily="34" charset="-122"/>
                <a:ea typeface="微软雅黑" pitchFamily="34" charset="-122"/>
              </a:rPr>
              <a:t>4 </a:t>
            </a:r>
            <a:br>
              <a:rPr lang="en-US" altLang="zh-CN" sz="4400">
                <a:latin typeface="微软雅黑" pitchFamily="34" charset="-122"/>
                <a:ea typeface="微软雅黑" pitchFamily="34" charset="-122"/>
              </a:rPr>
            </a:br>
            <a:endParaRPr lang="zh-CN" altLang="en-US" sz="4400">
              <a:latin typeface="微软雅黑" pitchFamily="34" charset="-122"/>
              <a:ea typeface="微软雅黑" pitchFamily="34" charset="-122"/>
            </a:endParaRPr>
          </a:p>
        </p:txBody>
      </p:sp>
    </p:spTree>
  </p:cSld>
  <p:clrMapOvr>
    <a:masterClrMapping/>
  </p:clrMapOvr>
  <p:transition spd="slow" advClick="0" advTm="6000">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365250" y="163988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69" name="椭圆 68"/>
          <p:cNvSpPr/>
          <p:nvPr/>
        </p:nvSpPr>
        <p:spPr>
          <a:xfrm>
            <a:off x="1209675" y="148431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70" name="矩形 69"/>
          <p:cNvSpPr/>
          <p:nvPr/>
        </p:nvSpPr>
        <p:spPr>
          <a:xfrm>
            <a:off x="1427854" y="2564904"/>
            <a:ext cx="2462212" cy="994476"/>
          </a:xfrm>
          <a:prstGeom prst="rect">
            <a:avLst/>
          </a:prstGeom>
        </p:spPr>
        <p:txBody>
          <a:bodyPr wrap="square" lIns="131420" tIns="65709" rIns="131420" bIns="65709">
            <a:spAutoFit/>
          </a:bodyPr>
          <a:lstStyle/>
          <a:p>
            <a:pPr algn="ctr">
              <a:buFont typeface="Arial" pitchFamily="34" charset="0"/>
              <a:buNone/>
            </a:pPr>
            <a:r>
              <a:rPr lang="zh-CN" altLang="en-US" sz="2800" dirty="0">
                <a:solidFill>
                  <a:schemeClr val="accent2"/>
                </a:solidFill>
                <a:latin typeface="微软雅黑" pitchFamily="34" charset="-122"/>
                <a:ea typeface="微软雅黑" pitchFamily="34" charset="-122"/>
              </a:rPr>
              <a:t>任务导入</a:t>
            </a:r>
          </a:p>
          <a:p>
            <a:pPr algn="ctr">
              <a:buFont typeface="Arial" pitchFamily="34" charset="0"/>
              <a:buNone/>
            </a:pPr>
            <a:endParaRPr lang="en-US" altLang="zh-CN" sz="2800" dirty="0">
              <a:solidFill>
                <a:schemeClr val="accent2"/>
              </a:solidFill>
              <a:latin typeface="微软雅黑" pitchFamily="34" charset="-122"/>
              <a:ea typeface="微软雅黑" pitchFamily="34" charset="-122"/>
            </a:endParaRPr>
          </a:p>
        </p:txBody>
      </p:sp>
      <p:sp>
        <p:nvSpPr>
          <p:cNvPr id="71" name="文本框 7"/>
          <p:cNvSpPr txBox="1">
            <a:spLocks noChangeArrowheads="1"/>
          </p:cNvSpPr>
          <p:nvPr/>
        </p:nvSpPr>
        <p:spPr bwMode="auto">
          <a:xfrm>
            <a:off x="4946253" y="764704"/>
            <a:ext cx="6408712" cy="3816350"/>
          </a:xfrm>
          <a:prstGeom prst="rect">
            <a:avLst/>
          </a:prstGeom>
          <a:noFill/>
          <a:ln>
            <a:noFill/>
          </a:ln>
        </p:spPr>
        <p:txBody>
          <a:bodyPr lIns="131420" tIns="65709" rIns="131420" bIns="65709"/>
          <a:lstStyle/>
          <a:p>
            <a:pPr>
              <a:lnSpc>
                <a:spcPct val="150000"/>
              </a:lnSpc>
              <a:buFont typeface="Arial" pitchFamily="34" charset="0"/>
              <a:buNone/>
            </a:pPr>
            <a:r>
              <a:rPr lang="zh-CN" altLang="en-US" dirty="0">
                <a:latin typeface="微软雅黑" pitchFamily="34" charset="-122"/>
                <a:ea typeface="微软雅黑" pitchFamily="34" charset="-122"/>
              </a:rPr>
              <a:t>一、任务主题</a:t>
            </a:r>
            <a:endParaRPr lang="en-US" altLang="zh-CN" dirty="0">
              <a:latin typeface="微软雅黑" pitchFamily="34" charset="-122"/>
              <a:ea typeface="微软雅黑" pitchFamily="34" charset="-122"/>
            </a:endParaRPr>
          </a:p>
          <a:p>
            <a:pPr>
              <a:lnSpc>
                <a:spcPct val="150000"/>
              </a:lnSpc>
              <a:buFont typeface="Arial" pitchFamily="34" charset="0"/>
              <a:buNone/>
            </a:pPr>
            <a:r>
              <a:rPr lang="zh-CN" altLang="en-US" dirty="0">
                <a:latin typeface="微软雅黑" pitchFamily="34" charset="-122"/>
                <a:ea typeface="微软雅黑" pitchFamily="34" charset="-122"/>
              </a:rPr>
              <a:t>某工程由</a:t>
            </a:r>
            <a:r>
              <a:rPr lang="en-US" altLang="zh-CN" dirty="0">
                <a:latin typeface="微软雅黑" pitchFamily="34" charset="-122"/>
                <a:ea typeface="微软雅黑" pitchFamily="34" charset="-122"/>
              </a:rPr>
              <a:t>A</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B</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C</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D </a:t>
            </a:r>
            <a:r>
              <a:rPr lang="zh-CN" altLang="en-US" dirty="0">
                <a:latin typeface="微软雅黑" pitchFamily="34" charset="-122"/>
                <a:ea typeface="微软雅黑" pitchFamily="34" charset="-122"/>
              </a:rPr>
              <a:t>四个施工过程组成，划分为</a:t>
            </a:r>
            <a:r>
              <a:rPr lang="en-US" altLang="zh-CN" dirty="0">
                <a:latin typeface="微软雅黑" pitchFamily="34" charset="-122"/>
                <a:ea typeface="微软雅黑" pitchFamily="34" charset="-122"/>
              </a:rPr>
              <a:t>4 </a:t>
            </a:r>
            <a:r>
              <a:rPr lang="zh-CN" altLang="en-US" dirty="0">
                <a:latin typeface="微软雅黑" pitchFamily="34" charset="-122"/>
                <a:ea typeface="微软雅黑" pitchFamily="34" charset="-122"/>
              </a:rPr>
              <a:t>个施工段，各施工段上的流 水节拍如表 </a:t>
            </a:r>
            <a:r>
              <a:rPr lang="en-US" altLang="zh-CN" dirty="0">
                <a:latin typeface="微软雅黑" pitchFamily="34" charset="-122"/>
                <a:ea typeface="微软雅黑" pitchFamily="34" charset="-122"/>
              </a:rPr>
              <a:t>2-3 </a:t>
            </a:r>
            <a:r>
              <a:rPr lang="zh-CN" altLang="en-US" dirty="0">
                <a:latin typeface="微软雅黑" pitchFamily="34" charset="-122"/>
                <a:ea typeface="微软雅黑" pitchFamily="34" charset="-122"/>
              </a:rPr>
              <a:t>所示。为缩短工期，准许 </a:t>
            </a:r>
            <a:r>
              <a:rPr lang="en-US" altLang="zh-CN" dirty="0">
                <a:latin typeface="微软雅黑" pitchFamily="34" charset="-122"/>
                <a:ea typeface="微软雅黑" pitchFamily="34" charset="-122"/>
              </a:rPr>
              <a:t>A </a:t>
            </a:r>
            <a:r>
              <a:rPr lang="zh-CN" altLang="en-US" dirty="0">
                <a:latin typeface="微软雅黑" pitchFamily="34" charset="-122"/>
                <a:ea typeface="微软雅黑" pitchFamily="34" charset="-122"/>
              </a:rPr>
              <a:t>与 </a:t>
            </a:r>
            <a:r>
              <a:rPr lang="en-US" altLang="zh-CN" dirty="0">
                <a:latin typeface="微软雅黑" pitchFamily="34" charset="-122"/>
                <a:ea typeface="微软雅黑" pitchFamily="34" charset="-122"/>
              </a:rPr>
              <a:t>B </a:t>
            </a:r>
            <a:r>
              <a:rPr lang="zh-CN" altLang="en-US" dirty="0">
                <a:latin typeface="微软雅黑" pitchFamily="34" charset="-122"/>
                <a:ea typeface="微软雅黑" pitchFamily="34" charset="-122"/>
              </a:rPr>
              <a:t>平行搭接时间为 </a:t>
            </a:r>
            <a:r>
              <a:rPr lang="en-US" altLang="zh-CN" dirty="0">
                <a:latin typeface="微软雅黑" pitchFamily="34" charset="-122"/>
                <a:ea typeface="微软雅黑" pitchFamily="34" charset="-122"/>
              </a:rPr>
              <a:t>2 </a:t>
            </a:r>
            <a:r>
              <a:rPr lang="zh-CN" altLang="en-US" dirty="0">
                <a:latin typeface="微软雅黑" pitchFamily="34" charset="-122"/>
                <a:ea typeface="微软雅黑" pitchFamily="34" charset="-122"/>
              </a:rPr>
              <a:t>天；施工过程 </a:t>
            </a:r>
            <a:r>
              <a:rPr lang="en-US" altLang="zh-CN" dirty="0">
                <a:latin typeface="微软雅黑" pitchFamily="34" charset="-122"/>
                <a:ea typeface="微软雅黑" pitchFamily="34" charset="-122"/>
              </a:rPr>
              <a:t>B </a:t>
            </a:r>
            <a:r>
              <a:rPr lang="zh-CN" altLang="en-US" dirty="0">
                <a:latin typeface="微软雅黑" pitchFamily="34" charset="-122"/>
                <a:ea typeface="微软雅黑" pitchFamily="34" charset="-122"/>
              </a:rPr>
              <a:t>完 成后，其相应施工段至少有技术间歇</a:t>
            </a:r>
            <a:r>
              <a:rPr lang="en-US" altLang="zh-CN" dirty="0">
                <a:latin typeface="微软雅黑" pitchFamily="34" charset="-122"/>
                <a:ea typeface="微软雅黑" pitchFamily="34" charset="-122"/>
              </a:rPr>
              <a:t>1 </a:t>
            </a:r>
            <a:r>
              <a:rPr lang="zh-CN" altLang="en-US" dirty="0">
                <a:latin typeface="微软雅黑" pitchFamily="34" charset="-122"/>
                <a:ea typeface="微软雅黑" pitchFamily="34" charset="-122"/>
              </a:rPr>
              <a:t>天；施工过程</a:t>
            </a:r>
            <a:r>
              <a:rPr lang="en-US" altLang="zh-CN" dirty="0">
                <a:latin typeface="微软雅黑" pitchFamily="34" charset="-122"/>
                <a:ea typeface="微软雅黑" pitchFamily="34" charset="-122"/>
              </a:rPr>
              <a:t>C </a:t>
            </a:r>
            <a:r>
              <a:rPr lang="zh-CN" altLang="en-US" dirty="0">
                <a:latin typeface="微软雅黑" pitchFamily="34" charset="-122"/>
                <a:ea typeface="微软雅黑" pitchFamily="34" charset="-122"/>
              </a:rPr>
              <a:t>完成后，其相应施工段至少应 有作业准备时间 </a:t>
            </a:r>
            <a:r>
              <a:rPr lang="en-US" altLang="zh-CN" dirty="0">
                <a:latin typeface="微软雅黑" pitchFamily="34" charset="-122"/>
                <a:ea typeface="微软雅黑" pitchFamily="34" charset="-122"/>
              </a:rPr>
              <a:t>1 </a:t>
            </a:r>
            <a:r>
              <a:rPr lang="zh-CN" altLang="en-US" dirty="0">
                <a:latin typeface="微软雅黑" pitchFamily="34" charset="-122"/>
                <a:ea typeface="微软雅黑" pitchFamily="34" charset="-122"/>
              </a:rPr>
              <a:t>天。试编制流水施工方案。</a:t>
            </a:r>
          </a:p>
          <a:p>
            <a:pPr>
              <a:lnSpc>
                <a:spcPct val="150000"/>
              </a:lnSpc>
              <a:buFont typeface="Arial" pitchFamily="34" charset="0"/>
              <a:buNone/>
            </a:pPr>
            <a:r>
              <a:rPr lang="zh-CN" altLang="en-US" dirty="0">
                <a:latin typeface="微软雅黑" pitchFamily="34" charset="-122"/>
                <a:ea typeface="微软雅黑" pitchFamily="34" charset="-122"/>
              </a:rPr>
              <a:t> </a:t>
            </a:r>
          </a:p>
        </p:txBody>
      </p:sp>
      <p:sp>
        <p:nvSpPr>
          <p:cNvPr id="55" name="TextBox 54"/>
          <p:cNvSpPr txBox="1">
            <a:spLocks noChangeArrowheads="1"/>
          </p:cNvSpPr>
          <p:nvPr/>
        </p:nvSpPr>
        <p:spPr bwMode="auto">
          <a:xfrm>
            <a:off x="1330325" y="106363"/>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某工程流水施工实施内容</a:t>
            </a:r>
          </a:p>
        </p:txBody>
      </p:sp>
      <p:sp>
        <p:nvSpPr>
          <p:cNvPr id="12" name="TextBox 55"/>
          <p:cNvSpPr txBox="1">
            <a:spLocks noChangeArrowheads="1"/>
          </p:cNvSpPr>
          <p:nvPr/>
        </p:nvSpPr>
        <p:spPr bwMode="auto">
          <a:xfrm>
            <a:off x="-287338" y="12175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pic>
        <p:nvPicPr>
          <p:cNvPr id="2" name="图片 1">
            <a:extLst>
              <a:ext uri="{FF2B5EF4-FFF2-40B4-BE49-F238E27FC236}">
                <a16:creationId xmlns="" xmlns:a16="http://schemas.microsoft.com/office/drawing/2014/main" id="{E1EB82E9-3692-4890-9F22-489841245811}"/>
              </a:ext>
            </a:extLst>
          </p:cNvPr>
          <p:cNvPicPr>
            <a:picLocks noChangeAspect="1"/>
          </p:cNvPicPr>
          <p:nvPr/>
        </p:nvPicPr>
        <p:blipFill>
          <a:blip r:embed="rId3"/>
          <a:stretch>
            <a:fillRect/>
          </a:stretch>
        </p:blipFill>
        <p:spPr>
          <a:xfrm>
            <a:off x="4874245" y="3882302"/>
            <a:ext cx="5723116" cy="1790855"/>
          </a:xfrm>
          <a:prstGeom prst="rect">
            <a:avLst/>
          </a:prstGeom>
        </p:spPr>
      </p:pic>
    </p:spTree>
  </p:cSld>
  <p:clrMapOvr>
    <a:masterClrMapping/>
  </p:clrMapOvr>
  <p:transition advClick="0" advTm="800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
          <p:cNvSpPr txBox="1">
            <a:spLocks noChangeArrowheads="1"/>
          </p:cNvSpPr>
          <p:nvPr/>
        </p:nvSpPr>
        <p:spPr bwMode="auto">
          <a:xfrm>
            <a:off x="4730229" y="1952600"/>
            <a:ext cx="6408712" cy="1962200"/>
          </a:xfrm>
          <a:prstGeom prst="rect">
            <a:avLst/>
          </a:prstGeom>
          <a:noFill/>
          <a:ln>
            <a:noFill/>
          </a:ln>
        </p:spPr>
        <p:txBody>
          <a:bodyPr lIns="131420" tIns="65709" rIns="131420" bIns="65709"/>
          <a:lstStyle/>
          <a:p>
            <a:pPr>
              <a:lnSpc>
                <a:spcPct val="150000"/>
              </a:lnSpc>
              <a:buFont typeface="Arial" pitchFamily="34" charset="0"/>
              <a:buNone/>
            </a:pPr>
            <a:r>
              <a:rPr lang="zh-CN" altLang="en-US" dirty="0">
                <a:latin typeface="微软雅黑" pitchFamily="34" charset="-122"/>
                <a:ea typeface="微软雅黑" pitchFamily="34" charset="-122"/>
              </a:rPr>
              <a:t>二、知识准备</a:t>
            </a:r>
            <a:endParaRPr lang="en-US" altLang="zh-CN" dirty="0">
              <a:latin typeface="微软雅黑" pitchFamily="34" charset="-122"/>
              <a:ea typeface="微软雅黑" pitchFamily="34" charset="-122"/>
            </a:endParaRPr>
          </a:p>
          <a:p>
            <a:pPr>
              <a:lnSpc>
                <a:spcPct val="150000"/>
              </a:lnSpc>
              <a:buFont typeface="Arial" pitchFamily="34" charset="0"/>
              <a:buNone/>
            </a:pPr>
            <a:r>
              <a:rPr lang="en-US" altLang="zh-CN" dirty="0">
                <a:latin typeface="微软雅黑" pitchFamily="34" charset="-122"/>
                <a:ea typeface="微软雅黑" pitchFamily="34" charset="-122"/>
              </a:rPr>
              <a:t>1. </a:t>
            </a:r>
            <a:r>
              <a:rPr lang="zh-CN" altLang="en-US" dirty="0">
                <a:latin typeface="微软雅黑" pitchFamily="34" charset="-122"/>
                <a:ea typeface="微软雅黑" pitchFamily="34" charset="-122"/>
              </a:rPr>
              <a:t>流水施工的基本组织方式之一</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无节奏流水施工</a:t>
            </a:r>
            <a:endParaRPr lang="en-US" altLang="zh-CN" dirty="0">
              <a:latin typeface="微软雅黑" pitchFamily="34" charset="-122"/>
              <a:ea typeface="微软雅黑" pitchFamily="34" charset="-122"/>
            </a:endParaRPr>
          </a:p>
          <a:p>
            <a:pPr>
              <a:lnSpc>
                <a:spcPct val="150000"/>
              </a:lnSpc>
              <a:buFont typeface="Arial" pitchFamily="34" charset="0"/>
              <a:buNone/>
            </a:pPr>
            <a:r>
              <a:rPr lang="en-US" altLang="zh-CN" dirty="0">
                <a:latin typeface="微软雅黑" pitchFamily="34" charset="-122"/>
                <a:ea typeface="微软雅黑" pitchFamily="34" charset="-122"/>
              </a:rPr>
              <a:t>2. </a:t>
            </a:r>
            <a:r>
              <a:rPr lang="zh-CN" altLang="en-US" dirty="0">
                <a:latin typeface="微软雅黑" pitchFamily="34" charset="-122"/>
                <a:ea typeface="微软雅黑" pitchFamily="34" charset="-122"/>
              </a:rPr>
              <a:t>组织无节奏流水施工的步骤 </a:t>
            </a:r>
            <a:endParaRPr lang="en-US" altLang="zh-CN" dirty="0">
              <a:latin typeface="微软雅黑" pitchFamily="34" charset="-122"/>
              <a:ea typeface="微软雅黑" pitchFamily="34" charset="-122"/>
            </a:endParaRPr>
          </a:p>
          <a:p>
            <a:pPr>
              <a:lnSpc>
                <a:spcPct val="150000"/>
              </a:lnSpc>
              <a:buFont typeface="Arial" pitchFamily="34" charset="0"/>
              <a:buNone/>
            </a:pPr>
            <a:r>
              <a:rPr lang="en-US" altLang="zh-CN" dirty="0">
                <a:latin typeface="微软雅黑" pitchFamily="34" charset="-122"/>
                <a:ea typeface="微软雅黑" pitchFamily="34" charset="-122"/>
              </a:rPr>
              <a:t>3. </a:t>
            </a:r>
            <a:r>
              <a:rPr lang="zh-CN" altLang="en-US" dirty="0">
                <a:latin typeface="微软雅黑" pitchFamily="34" charset="-122"/>
                <a:ea typeface="微软雅黑" pitchFamily="34" charset="-122"/>
              </a:rPr>
              <a:t>流水步距、流水工期等参数的计算 </a:t>
            </a:r>
            <a:endParaRPr lang="en-US" altLang="zh-CN" dirty="0">
              <a:latin typeface="微软雅黑" pitchFamily="34" charset="-122"/>
              <a:ea typeface="微软雅黑" pitchFamily="34" charset="-122"/>
            </a:endParaRPr>
          </a:p>
          <a:p>
            <a:pPr>
              <a:lnSpc>
                <a:spcPct val="150000"/>
              </a:lnSpc>
              <a:buFont typeface="Arial" pitchFamily="34" charset="0"/>
              <a:buNone/>
            </a:pPr>
            <a:r>
              <a:rPr lang="en-US" altLang="zh-CN" dirty="0">
                <a:latin typeface="微软雅黑" pitchFamily="34" charset="-122"/>
                <a:ea typeface="微软雅黑" pitchFamily="34" charset="-122"/>
              </a:rPr>
              <a:t>4. </a:t>
            </a:r>
            <a:r>
              <a:rPr lang="zh-CN" altLang="en-US" dirty="0">
                <a:latin typeface="微软雅黑" pitchFamily="34" charset="-122"/>
                <a:ea typeface="微软雅黑" pitchFamily="34" charset="-122"/>
              </a:rPr>
              <a:t>绘制流水施工进度</a:t>
            </a:r>
          </a:p>
        </p:txBody>
      </p:sp>
      <p:pic>
        <p:nvPicPr>
          <p:cNvPr id="8" name="Picture 2">
            <a:extLst>
              <a:ext uri="{FF2B5EF4-FFF2-40B4-BE49-F238E27FC236}">
                <a16:creationId xmlns="" xmlns:a16="http://schemas.microsoft.com/office/drawing/2014/main" id="{C2E9699E-FF54-4ABD-A3AD-398B6A699B79}"/>
              </a:ext>
            </a:extLst>
          </p:cNvPr>
          <p:cNvPicPr>
            <a:picLocks noChangeAspect="1" noChangeArrowheads="1"/>
          </p:cNvPicPr>
          <p:nvPr/>
        </p:nvPicPr>
        <p:blipFill>
          <a:blip r:embed="rId3" cstate="print"/>
          <a:srcRect/>
          <a:stretch>
            <a:fillRect/>
          </a:stretch>
        </p:blipFill>
        <p:spPr bwMode="auto">
          <a:xfrm>
            <a:off x="337741" y="1844824"/>
            <a:ext cx="4104456" cy="2661131"/>
          </a:xfrm>
          <a:prstGeom prst="rect">
            <a:avLst/>
          </a:prstGeom>
          <a:noFill/>
          <a:ln w="9525">
            <a:noFill/>
            <a:miter lim="800000"/>
            <a:headEnd/>
            <a:tailEnd/>
          </a:ln>
        </p:spPr>
      </p:pic>
      <p:sp>
        <p:nvSpPr>
          <p:cNvPr id="6" name="TextBox 54">
            <a:extLst>
              <a:ext uri="{FF2B5EF4-FFF2-40B4-BE49-F238E27FC236}">
                <a16:creationId xmlns="" xmlns:a16="http://schemas.microsoft.com/office/drawing/2014/main" id="{05F3661B-E389-4880-A91E-2B688B523A23}"/>
              </a:ext>
            </a:extLst>
          </p:cNvPr>
          <p:cNvSpPr txBox="1">
            <a:spLocks noChangeArrowheads="1"/>
          </p:cNvSpPr>
          <p:nvPr/>
        </p:nvSpPr>
        <p:spPr bwMode="auto">
          <a:xfrm>
            <a:off x="1330325" y="106363"/>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某工程流水施工实施内容</a:t>
            </a:r>
          </a:p>
        </p:txBody>
      </p:sp>
      <p:sp>
        <p:nvSpPr>
          <p:cNvPr id="7" name="TextBox 55">
            <a:extLst>
              <a:ext uri="{FF2B5EF4-FFF2-40B4-BE49-F238E27FC236}">
                <a16:creationId xmlns="" xmlns:a16="http://schemas.microsoft.com/office/drawing/2014/main" id="{9C953345-5237-4FF7-94B0-58EBAEAF8DF1}"/>
              </a:ext>
            </a:extLst>
          </p:cNvPr>
          <p:cNvSpPr txBox="1">
            <a:spLocks noChangeArrowheads="1"/>
          </p:cNvSpPr>
          <p:nvPr/>
        </p:nvSpPr>
        <p:spPr bwMode="auto">
          <a:xfrm>
            <a:off x="-287338" y="12175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extLst>
      <p:ext uri="{BB962C8B-B14F-4D97-AF65-F5344CB8AC3E}">
        <p14:creationId xmlns:p14="http://schemas.microsoft.com/office/powerpoint/2010/main" val="3660431944"/>
      </p:ext>
    </p:extLst>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6"/>
                                        </p:tgtEl>
                                        <p:attrNameLst>
                                          <p:attrName>ppt_y</p:attrName>
                                        </p:attrNameLst>
                                      </p:cBhvr>
                                      <p:tavLst>
                                        <p:tav tm="0">
                                          <p:val>
                                            <p:strVal val="#ppt_y"/>
                                          </p:val>
                                        </p:tav>
                                        <p:tav tm="100000">
                                          <p:val>
                                            <p:strVal val="#ppt_y"/>
                                          </p:val>
                                        </p:tav>
                                      </p:tavLst>
                                    </p:anim>
                                    <p:anim calcmode="lin" valueType="num">
                                      <p:cBhvr>
                                        <p:cTn id="13"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
          <p:cNvSpPr txBox="1">
            <a:spLocks noChangeArrowheads="1"/>
          </p:cNvSpPr>
          <p:nvPr/>
        </p:nvSpPr>
        <p:spPr bwMode="auto">
          <a:xfrm>
            <a:off x="841797" y="1052736"/>
            <a:ext cx="6408712" cy="2808312"/>
          </a:xfrm>
          <a:prstGeom prst="rect">
            <a:avLst/>
          </a:prstGeom>
          <a:noFill/>
          <a:ln>
            <a:noFill/>
          </a:ln>
        </p:spPr>
        <p:txBody>
          <a:bodyPr lIns="131420" tIns="65709" rIns="131420" bIns="65709"/>
          <a:lstStyle/>
          <a:p>
            <a:pPr>
              <a:lnSpc>
                <a:spcPct val="150000"/>
              </a:lnSpc>
              <a:buFont typeface="Arial" pitchFamily="34" charset="0"/>
              <a:buNone/>
            </a:pPr>
            <a:r>
              <a:rPr lang="zh-CN" altLang="en-US" dirty="0">
                <a:latin typeface="微软雅黑" pitchFamily="34" charset="-122"/>
                <a:ea typeface="微软雅黑" pitchFamily="34" charset="-122"/>
              </a:rPr>
              <a:t>一、计算流水步距</a:t>
            </a:r>
            <a:endParaRPr lang="en-US" altLang="zh-CN" dirty="0">
              <a:latin typeface="微软雅黑" pitchFamily="34" charset="-122"/>
              <a:ea typeface="微软雅黑" pitchFamily="34" charset="-122"/>
            </a:endParaRPr>
          </a:p>
          <a:p>
            <a:pPr>
              <a:lnSpc>
                <a:spcPct val="150000"/>
              </a:lnSpc>
              <a:buFont typeface="Arial" pitchFamily="34" charset="0"/>
              <a:buNone/>
            </a:pPr>
            <a:r>
              <a:rPr lang="zh-CN" altLang="en-US" dirty="0">
                <a:latin typeface="微软雅黑" pitchFamily="34" charset="-122"/>
                <a:ea typeface="微软雅黑" pitchFamily="34" charset="-122"/>
              </a:rPr>
              <a:t>步骤</a:t>
            </a:r>
            <a:r>
              <a:rPr lang="en-US" altLang="zh-CN" dirty="0">
                <a:latin typeface="微软雅黑" pitchFamily="34" charset="-122"/>
                <a:ea typeface="微软雅黑" pitchFamily="34" charset="-122"/>
              </a:rPr>
              <a:t>1 </a:t>
            </a:r>
            <a:r>
              <a:rPr lang="zh-CN" altLang="en-US" dirty="0">
                <a:latin typeface="微软雅黑" pitchFamily="34" charset="-122"/>
                <a:ea typeface="微软雅黑" pitchFamily="34" charset="-122"/>
              </a:rPr>
              <a:t>判断流水施工方式。从本题流水节拍特点可以看出，本工程应按无节奏流 水施工方式组织施工。 </a:t>
            </a:r>
            <a:endParaRPr lang="en-US" altLang="zh-CN" dirty="0">
              <a:latin typeface="微软雅黑" pitchFamily="34" charset="-122"/>
              <a:ea typeface="微软雅黑" pitchFamily="34" charset="-122"/>
            </a:endParaRPr>
          </a:p>
          <a:p>
            <a:pPr>
              <a:lnSpc>
                <a:spcPct val="150000"/>
              </a:lnSpc>
              <a:buFont typeface="Arial" pitchFamily="34" charset="0"/>
              <a:buNone/>
            </a:pPr>
            <a:r>
              <a:rPr lang="zh-CN" altLang="en-US" dirty="0">
                <a:latin typeface="微软雅黑" pitchFamily="34" charset="-122"/>
                <a:ea typeface="微软雅黑" pitchFamily="34" charset="-122"/>
              </a:rPr>
              <a:t>步骤 </a:t>
            </a:r>
            <a:r>
              <a:rPr lang="en-US" altLang="zh-CN" dirty="0">
                <a:latin typeface="微软雅黑" pitchFamily="34" charset="-122"/>
                <a:ea typeface="微软雅黑" pitchFamily="34" charset="-122"/>
              </a:rPr>
              <a:t>2 </a:t>
            </a:r>
            <a:r>
              <a:rPr lang="zh-CN" altLang="en-US" dirty="0">
                <a:latin typeface="微软雅黑" pitchFamily="34" charset="-122"/>
                <a:ea typeface="微软雅黑" pitchFamily="34" charset="-122"/>
              </a:rPr>
              <a:t>确定施工流向，由 </a:t>
            </a:r>
            <a:r>
              <a:rPr lang="en-US" altLang="zh-CN" dirty="0">
                <a:latin typeface="微软雅黑" pitchFamily="34" charset="-122"/>
                <a:ea typeface="微软雅黑" pitchFamily="34" charset="-122"/>
              </a:rPr>
              <a:t>a → b → c → d</a:t>
            </a:r>
            <a:r>
              <a:rPr lang="zh-CN" altLang="en-US" dirty="0">
                <a:latin typeface="微软雅黑" pitchFamily="34" charset="-122"/>
                <a:ea typeface="微软雅黑" pitchFamily="34" charset="-122"/>
              </a:rPr>
              <a:t>，施工段数</a:t>
            </a:r>
            <a:r>
              <a:rPr lang="en-US" altLang="zh-CN" dirty="0">
                <a:latin typeface="微软雅黑" pitchFamily="34" charset="-122"/>
                <a:ea typeface="微软雅黑" pitchFamily="34" charset="-122"/>
              </a:rPr>
              <a:t>m=4</a:t>
            </a:r>
            <a:r>
              <a:rPr lang="zh-CN" altLang="en-US" dirty="0">
                <a:latin typeface="微软雅黑" pitchFamily="34" charset="-122"/>
                <a:ea typeface="微软雅黑" pitchFamily="34" charset="-122"/>
              </a:rPr>
              <a:t>。 步骤 </a:t>
            </a:r>
            <a:r>
              <a:rPr lang="en-US" altLang="zh-CN" dirty="0">
                <a:latin typeface="微软雅黑" pitchFamily="34" charset="-122"/>
                <a:ea typeface="微软雅黑" pitchFamily="34" charset="-122"/>
              </a:rPr>
              <a:t>3 </a:t>
            </a:r>
            <a:r>
              <a:rPr lang="zh-CN" altLang="en-US" dirty="0">
                <a:latin typeface="微软雅黑" pitchFamily="34" charset="-122"/>
                <a:ea typeface="微软雅黑" pitchFamily="34" charset="-122"/>
              </a:rPr>
              <a:t>确定施工过程数</a:t>
            </a:r>
            <a:r>
              <a:rPr lang="en-US" altLang="zh-CN" dirty="0">
                <a:latin typeface="微软雅黑" pitchFamily="34" charset="-122"/>
                <a:ea typeface="微软雅黑" pitchFamily="34" charset="-122"/>
              </a:rPr>
              <a:t>n=4</a:t>
            </a:r>
            <a:r>
              <a:rPr lang="zh-CN" altLang="en-US" dirty="0">
                <a:latin typeface="微软雅黑" pitchFamily="34" charset="-122"/>
                <a:ea typeface="微软雅黑" pitchFamily="34" charset="-122"/>
              </a:rPr>
              <a:t>，包括施工过程 </a:t>
            </a:r>
            <a:r>
              <a:rPr lang="en-US" altLang="zh-CN" dirty="0">
                <a:latin typeface="微软雅黑" pitchFamily="34" charset="-122"/>
                <a:ea typeface="微软雅黑" pitchFamily="34" charset="-122"/>
              </a:rPr>
              <a:t>A</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B</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C</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D</a:t>
            </a:r>
            <a:r>
              <a:rPr lang="zh-CN" altLang="en-US" dirty="0">
                <a:latin typeface="微软雅黑" pitchFamily="34" charset="-122"/>
                <a:ea typeface="微软雅黑" pitchFamily="34" charset="-122"/>
              </a:rPr>
              <a:t>。 步骤 </a:t>
            </a:r>
            <a:r>
              <a:rPr lang="en-US" altLang="zh-CN" dirty="0">
                <a:latin typeface="微软雅黑" pitchFamily="34" charset="-122"/>
                <a:ea typeface="微软雅黑" pitchFamily="34" charset="-122"/>
              </a:rPr>
              <a:t>4 </a:t>
            </a:r>
            <a:r>
              <a:rPr lang="zh-CN" altLang="en-US" dirty="0">
                <a:latin typeface="微软雅黑" pitchFamily="34" charset="-122"/>
                <a:ea typeface="微软雅黑" pitchFamily="34" charset="-122"/>
              </a:rPr>
              <a:t>采用“累加数列错位相减取大差法”求流水步距： </a:t>
            </a:r>
          </a:p>
        </p:txBody>
      </p:sp>
      <p:pic>
        <p:nvPicPr>
          <p:cNvPr id="2" name="图片 1">
            <a:extLst>
              <a:ext uri="{FF2B5EF4-FFF2-40B4-BE49-F238E27FC236}">
                <a16:creationId xmlns="" xmlns:a16="http://schemas.microsoft.com/office/drawing/2014/main" id="{ED73BE4E-629A-4F97-A1DF-3581D74F5CDF}"/>
              </a:ext>
            </a:extLst>
          </p:cNvPr>
          <p:cNvPicPr>
            <a:picLocks noChangeAspect="1"/>
          </p:cNvPicPr>
          <p:nvPr/>
        </p:nvPicPr>
        <p:blipFill>
          <a:blip r:embed="rId3"/>
          <a:stretch>
            <a:fillRect/>
          </a:stretch>
        </p:blipFill>
        <p:spPr>
          <a:xfrm>
            <a:off x="1264132" y="3858336"/>
            <a:ext cx="2651990" cy="2469094"/>
          </a:xfrm>
          <a:prstGeom prst="rect">
            <a:avLst/>
          </a:prstGeom>
        </p:spPr>
      </p:pic>
      <p:pic>
        <p:nvPicPr>
          <p:cNvPr id="3" name="图片 2">
            <a:extLst>
              <a:ext uri="{FF2B5EF4-FFF2-40B4-BE49-F238E27FC236}">
                <a16:creationId xmlns="" xmlns:a16="http://schemas.microsoft.com/office/drawing/2014/main" id="{A612701D-7C1D-47BC-89B2-D8B1BE657A27}"/>
              </a:ext>
            </a:extLst>
          </p:cNvPr>
          <p:cNvPicPr>
            <a:picLocks noChangeAspect="1"/>
          </p:cNvPicPr>
          <p:nvPr/>
        </p:nvPicPr>
        <p:blipFill>
          <a:blip r:embed="rId4"/>
          <a:stretch>
            <a:fillRect/>
          </a:stretch>
        </p:blipFill>
        <p:spPr>
          <a:xfrm>
            <a:off x="4606140" y="3758066"/>
            <a:ext cx="2644369" cy="1226926"/>
          </a:xfrm>
          <a:prstGeom prst="rect">
            <a:avLst/>
          </a:prstGeom>
        </p:spPr>
      </p:pic>
      <p:sp>
        <p:nvSpPr>
          <p:cNvPr id="11" name="椭圆 10">
            <a:extLst>
              <a:ext uri="{FF2B5EF4-FFF2-40B4-BE49-F238E27FC236}">
                <a16:creationId xmlns="" xmlns:a16="http://schemas.microsoft.com/office/drawing/2014/main" id="{BDA373F4-B771-4C73-841D-D91F917C4D2D}"/>
              </a:ext>
            </a:extLst>
          </p:cNvPr>
          <p:cNvSpPr/>
          <p:nvPr/>
        </p:nvSpPr>
        <p:spPr>
          <a:xfrm>
            <a:off x="8255281" y="1832716"/>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13" name="椭圆 12">
            <a:extLst>
              <a:ext uri="{FF2B5EF4-FFF2-40B4-BE49-F238E27FC236}">
                <a16:creationId xmlns="" xmlns:a16="http://schemas.microsoft.com/office/drawing/2014/main" id="{4A4C9C94-C6C6-4C69-A4D1-410FE78D7216}"/>
              </a:ext>
            </a:extLst>
          </p:cNvPr>
          <p:cNvSpPr/>
          <p:nvPr/>
        </p:nvSpPr>
        <p:spPr>
          <a:xfrm>
            <a:off x="8099706" y="1677141"/>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14" name="矩形 13">
            <a:extLst>
              <a:ext uri="{FF2B5EF4-FFF2-40B4-BE49-F238E27FC236}">
                <a16:creationId xmlns="" xmlns:a16="http://schemas.microsoft.com/office/drawing/2014/main" id="{1CBE8341-95A3-44BA-BD3E-3C878DCB926F}"/>
              </a:ext>
            </a:extLst>
          </p:cNvPr>
          <p:cNvSpPr/>
          <p:nvPr/>
        </p:nvSpPr>
        <p:spPr>
          <a:xfrm>
            <a:off x="8317885" y="2757732"/>
            <a:ext cx="2462212" cy="994476"/>
          </a:xfrm>
          <a:prstGeom prst="rect">
            <a:avLst/>
          </a:prstGeom>
        </p:spPr>
        <p:txBody>
          <a:bodyPr wrap="square" lIns="131420" tIns="65709" rIns="131420" bIns="65709">
            <a:spAutoFit/>
          </a:bodyPr>
          <a:lstStyle/>
          <a:p>
            <a:pPr algn="ctr">
              <a:buFont typeface="Arial" pitchFamily="34" charset="0"/>
              <a:buNone/>
            </a:pPr>
            <a:r>
              <a:rPr lang="zh-CN" altLang="en-US" sz="2800" dirty="0">
                <a:solidFill>
                  <a:schemeClr val="accent2"/>
                </a:solidFill>
                <a:latin typeface="微软雅黑" pitchFamily="34" charset="-122"/>
                <a:ea typeface="微软雅黑" pitchFamily="34" charset="-122"/>
              </a:rPr>
              <a:t>任务实施</a:t>
            </a:r>
          </a:p>
          <a:p>
            <a:pPr algn="ctr">
              <a:buFont typeface="Arial" pitchFamily="34" charset="0"/>
              <a:buNone/>
            </a:pPr>
            <a:endParaRPr lang="en-US" altLang="zh-CN" sz="2800" dirty="0">
              <a:solidFill>
                <a:schemeClr val="accent2"/>
              </a:solidFill>
              <a:latin typeface="微软雅黑" pitchFamily="34" charset="-122"/>
              <a:ea typeface="微软雅黑" pitchFamily="34" charset="-122"/>
            </a:endParaRPr>
          </a:p>
        </p:txBody>
      </p:sp>
      <p:sp>
        <p:nvSpPr>
          <p:cNvPr id="10" name="TextBox 54">
            <a:extLst>
              <a:ext uri="{FF2B5EF4-FFF2-40B4-BE49-F238E27FC236}">
                <a16:creationId xmlns="" xmlns:a16="http://schemas.microsoft.com/office/drawing/2014/main" id="{D75EFE54-9EFC-488A-BB79-F9885C3A157D}"/>
              </a:ext>
            </a:extLst>
          </p:cNvPr>
          <p:cNvSpPr txBox="1">
            <a:spLocks noChangeArrowheads="1"/>
          </p:cNvSpPr>
          <p:nvPr/>
        </p:nvSpPr>
        <p:spPr bwMode="auto">
          <a:xfrm>
            <a:off x="1330325" y="106363"/>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某工程流水施工实施内容</a:t>
            </a:r>
          </a:p>
        </p:txBody>
      </p:sp>
      <p:sp>
        <p:nvSpPr>
          <p:cNvPr id="15" name="TextBox 55">
            <a:extLst>
              <a:ext uri="{FF2B5EF4-FFF2-40B4-BE49-F238E27FC236}">
                <a16:creationId xmlns="" xmlns:a16="http://schemas.microsoft.com/office/drawing/2014/main" id="{17319C17-6299-483A-8FDB-BAF7E5DAD1C3}"/>
              </a:ext>
            </a:extLst>
          </p:cNvPr>
          <p:cNvSpPr txBox="1">
            <a:spLocks noChangeArrowheads="1"/>
          </p:cNvSpPr>
          <p:nvPr/>
        </p:nvSpPr>
        <p:spPr bwMode="auto">
          <a:xfrm>
            <a:off x="-287338" y="12175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extLst>
      <p:ext uri="{BB962C8B-B14F-4D97-AF65-F5344CB8AC3E}">
        <p14:creationId xmlns:p14="http://schemas.microsoft.com/office/powerpoint/2010/main" val="760923580"/>
      </p:ext>
    </p:extLst>
  </p:cSld>
  <p:clrMapOvr>
    <a:masterClrMapping/>
  </p:clrMapOvr>
  <p:transition advClick="0" advTm="800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
          <p:cNvSpPr txBox="1">
            <a:spLocks noChangeArrowheads="1"/>
          </p:cNvSpPr>
          <p:nvPr/>
        </p:nvSpPr>
        <p:spPr bwMode="auto">
          <a:xfrm>
            <a:off x="4883958" y="908720"/>
            <a:ext cx="6408712" cy="575593"/>
          </a:xfrm>
          <a:prstGeom prst="rect">
            <a:avLst/>
          </a:prstGeom>
          <a:noFill/>
          <a:ln>
            <a:noFill/>
          </a:ln>
        </p:spPr>
        <p:txBody>
          <a:bodyPr lIns="131420" tIns="65709" rIns="131420" bIns="65709"/>
          <a:lstStyle/>
          <a:p>
            <a:pPr>
              <a:lnSpc>
                <a:spcPct val="150000"/>
              </a:lnSpc>
              <a:buFont typeface="Arial" pitchFamily="34" charset="0"/>
              <a:buNone/>
            </a:pPr>
            <a:r>
              <a:rPr lang="zh-CN" altLang="en-US" dirty="0">
                <a:latin typeface="微软雅黑" pitchFamily="34" charset="-122"/>
                <a:ea typeface="微软雅黑" pitchFamily="34" charset="-122"/>
              </a:rPr>
              <a:t>二、计算流水施工工期</a:t>
            </a:r>
          </a:p>
        </p:txBody>
      </p:sp>
      <p:pic>
        <p:nvPicPr>
          <p:cNvPr id="4" name="图片 3">
            <a:extLst>
              <a:ext uri="{FF2B5EF4-FFF2-40B4-BE49-F238E27FC236}">
                <a16:creationId xmlns="" xmlns:a16="http://schemas.microsoft.com/office/drawing/2014/main" id="{B6706DB8-A96B-4A1B-BCE4-94BFA1A748ED}"/>
              </a:ext>
            </a:extLst>
          </p:cNvPr>
          <p:cNvPicPr>
            <a:picLocks noChangeAspect="1"/>
          </p:cNvPicPr>
          <p:nvPr/>
        </p:nvPicPr>
        <p:blipFill>
          <a:blip r:embed="rId3"/>
          <a:stretch>
            <a:fillRect/>
          </a:stretch>
        </p:blipFill>
        <p:spPr>
          <a:xfrm>
            <a:off x="5417938" y="1516257"/>
            <a:ext cx="4099915" cy="1417443"/>
          </a:xfrm>
          <a:prstGeom prst="rect">
            <a:avLst/>
          </a:prstGeom>
        </p:spPr>
      </p:pic>
      <p:sp>
        <p:nvSpPr>
          <p:cNvPr id="11" name="文本框 7">
            <a:extLst>
              <a:ext uri="{FF2B5EF4-FFF2-40B4-BE49-F238E27FC236}">
                <a16:creationId xmlns="" xmlns:a16="http://schemas.microsoft.com/office/drawing/2014/main" id="{F9E9E81A-B158-469E-9DBA-12FFAC5DE2E5}"/>
              </a:ext>
            </a:extLst>
          </p:cNvPr>
          <p:cNvSpPr txBox="1">
            <a:spLocks noChangeArrowheads="1"/>
          </p:cNvSpPr>
          <p:nvPr/>
        </p:nvSpPr>
        <p:spPr bwMode="auto">
          <a:xfrm>
            <a:off x="4882395" y="3141203"/>
            <a:ext cx="6408712" cy="575593"/>
          </a:xfrm>
          <a:prstGeom prst="rect">
            <a:avLst/>
          </a:prstGeom>
          <a:noFill/>
          <a:ln>
            <a:noFill/>
          </a:ln>
        </p:spPr>
        <p:txBody>
          <a:bodyPr lIns="131420" tIns="65709" rIns="131420" bIns="65709"/>
          <a:lstStyle/>
          <a:p>
            <a:pPr>
              <a:lnSpc>
                <a:spcPct val="150000"/>
              </a:lnSpc>
              <a:buFont typeface="Arial" pitchFamily="34" charset="0"/>
              <a:buNone/>
            </a:pPr>
            <a:r>
              <a:rPr lang="zh-CN" altLang="en-US" dirty="0">
                <a:latin typeface="微软雅黑" pitchFamily="34" charset="-122"/>
                <a:ea typeface="微软雅黑" pitchFamily="34" charset="-122"/>
              </a:rPr>
              <a:t>三、绘制流水施工进度 </a:t>
            </a:r>
          </a:p>
        </p:txBody>
      </p:sp>
      <p:pic>
        <p:nvPicPr>
          <p:cNvPr id="5" name="图片 4">
            <a:extLst>
              <a:ext uri="{FF2B5EF4-FFF2-40B4-BE49-F238E27FC236}">
                <a16:creationId xmlns="" xmlns:a16="http://schemas.microsoft.com/office/drawing/2014/main" id="{B452312B-3820-4693-9BC3-5F08395B34FA}"/>
              </a:ext>
            </a:extLst>
          </p:cNvPr>
          <p:cNvPicPr>
            <a:picLocks noChangeAspect="1"/>
          </p:cNvPicPr>
          <p:nvPr/>
        </p:nvPicPr>
        <p:blipFill>
          <a:blip r:embed="rId4"/>
          <a:stretch>
            <a:fillRect/>
          </a:stretch>
        </p:blipFill>
        <p:spPr>
          <a:xfrm>
            <a:off x="5417938" y="3804510"/>
            <a:ext cx="4854233" cy="2485461"/>
          </a:xfrm>
          <a:prstGeom prst="rect">
            <a:avLst/>
          </a:prstGeom>
        </p:spPr>
      </p:pic>
      <p:pic>
        <p:nvPicPr>
          <p:cNvPr id="13" name="Picture 2">
            <a:extLst>
              <a:ext uri="{FF2B5EF4-FFF2-40B4-BE49-F238E27FC236}">
                <a16:creationId xmlns="" xmlns:a16="http://schemas.microsoft.com/office/drawing/2014/main" id="{72A1E736-9A18-49B7-B02B-5401A55CF9F2}"/>
              </a:ext>
            </a:extLst>
          </p:cNvPr>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63156" y="1837865"/>
            <a:ext cx="5045075" cy="2606675"/>
          </a:xfrm>
          <a:prstGeom prst="rect">
            <a:avLst/>
          </a:prstGeom>
          <a:noFill/>
          <a:ln w="9525">
            <a:noFill/>
            <a:miter lim="800000"/>
            <a:headEnd/>
            <a:tailEnd/>
          </a:ln>
        </p:spPr>
      </p:pic>
      <p:sp>
        <p:nvSpPr>
          <p:cNvPr id="9" name="TextBox 54">
            <a:extLst>
              <a:ext uri="{FF2B5EF4-FFF2-40B4-BE49-F238E27FC236}">
                <a16:creationId xmlns="" xmlns:a16="http://schemas.microsoft.com/office/drawing/2014/main" id="{D6C4B521-2FB0-45D0-BE9A-D9722788DC71}"/>
              </a:ext>
            </a:extLst>
          </p:cNvPr>
          <p:cNvSpPr txBox="1">
            <a:spLocks noChangeArrowheads="1"/>
          </p:cNvSpPr>
          <p:nvPr/>
        </p:nvSpPr>
        <p:spPr bwMode="auto">
          <a:xfrm>
            <a:off x="1330325" y="106363"/>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某工程流水施工实施内容</a:t>
            </a:r>
          </a:p>
        </p:txBody>
      </p:sp>
      <p:sp>
        <p:nvSpPr>
          <p:cNvPr id="10" name="TextBox 55">
            <a:extLst>
              <a:ext uri="{FF2B5EF4-FFF2-40B4-BE49-F238E27FC236}">
                <a16:creationId xmlns="" xmlns:a16="http://schemas.microsoft.com/office/drawing/2014/main" id="{45AEB0EE-738C-4C0F-AD48-978FAC530B32}"/>
              </a:ext>
            </a:extLst>
          </p:cNvPr>
          <p:cNvSpPr txBox="1">
            <a:spLocks noChangeArrowheads="1"/>
          </p:cNvSpPr>
          <p:nvPr/>
        </p:nvSpPr>
        <p:spPr bwMode="auto">
          <a:xfrm>
            <a:off x="-287338" y="12175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extLst>
      <p:ext uri="{BB962C8B-B14F-4D97-AF65-F5344CB8AC3E}">
        <p14:creationId xmlns:p14="http://schemas.microsoft.com/office/powerpoint/2010/main" val="1220295247"/>
      </p:ext>
    </p:extLst>
  </p:cSld>
  <p:clrMapOvr>
    <a:masterClrMapping/>
  </p:clrMapOvr>
  <p:transition advClick="0" advTm="800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
          <p:cNvSpPr txBox="1">
            <a:spLocks noChangeArrowheads="1"/>
          </p:cNvSpPr>
          <p:nvPr/>
        </p:nvSpPr>
        <p:spPr bwMode="auto">
          <a:xfrm>
            <a:off x="985813" y="1196752"/>
            <a:ext cx="6408712" cy="4896544"/>
          </a:xfrm>
          <a:prstGeom prst="rect">
            <a:avLst/>
          </a:prstGeom>
          <a:noFill/>
          <a:ln>
            <a:noFill/>
          </a:ln>
        </p:spPr>
        <p:txBody>
          <a:bodyPr lIns="131420" tIns="65709" rIns="131420" bIns="65709"/>
          <a:lstStyle/>
          <a:p>
            <a:pPr>
              <a:lnSpc>
                <a:spcPct val="150000"/>
              </a:lnSpc>
              <a:buFont typeface="Arial" pitchFamily="34" charset="0"/>
              <a:buNone/>
            </a:pPr>
            <a:r>
              <a:rPr lang="zh-CN" altLang="en-US" dirty="0">
                <a:latin typeface="微软雅黑" pitchFamily="34" charset="-122"/>
                <a:ea typeface="微软雅黑" pitchFamily="34" charset="-122"/>
              </a:rPr>
              <a:t>施工进度计划横道图的绘制</a:t>
            </a:r>
            <a:endParaRPr lang="en-US" altLang="zh-CN" dirty="0">
              <a:latin typeface="微软雅黑" pitchFamily="34" charset="-122"/>
              <a:ea typeface="微软雅黑" pitchFamily="34" charset="-122"/>
            </a:endParaRPr>
          </a:p>
          <a:p>
            <a:pPr>
              <a:lnSpc>
                <a:spcPct val="150000"/>
              </a:lnSpc>
              <a:buFont typeface="Arial" pitchFamily="34" charset="0"/>
              <a:buNone/>
            </a:pPr>
            <a:r>
              <a:rPr lang="zh-CN" altLang="en-US" b="1" dirty="0">
                <a:latin typeface="微软雅黑" pitchFamily="34" charset="-122"/>
                <a:ea typeface="微软雅黑" pitchFamily="34" charset="-122"/>
              </a:rPr>
              <a:t>（一）横道图的定义</a:t>
            </a:r>
          </a:p>
          <a:p>
            <a:pPr>
              <a:lnSpc>
                <a:spcPct val="150000"/>
              </a:lnSpc>
              <a:buFont typeface="Arial" pitchFamily="34" charset="0"/>
              <a:buNone/>
            </a:pPr>
            <a:r>
              <a:rPr lang="zh-CN" altLang="en-US" dirty="0">
                <a:latin typeface="微软雅黑" pitchFamily="34" charset="-122"/>
                <a:ea typeface="微软雅黑" pitchFamily="34" charset="-122"/>
              </a:rPr>
              <a:t>横道图是结合时间坐标，用一系列的水平段分别表示各施工过程施工起止时间及 先后顺序的图表。</a:t>
            </a:r>
            <a:endParaRPr lang="en-US" altLang="zh-CN" dirty="0">
              <a:latin typeface="微软雅黑" pitchFamily="34" charset="-122"/>
              <a:ea typeface="微软雅黑" pitchFamily="34" charset="-122"/>
            </a:endParaRPr>
          </a:p>
          <a:p>
            <a:pPr>
              <a:lnSpc>
                <a:spcPct val="150000"/>
              </a:lnSpc>
              <a:buFont typeface="Arial" pitchFamily="34" charset="0"/>
              <a:buNone/>
            </a:pPr>
            <a:r>
              <a:rPr lang="zh-CN" altLang="en-US" b="1" dirty="0">
                <a:latin typeface="微软雅黑" pitchFamily="34" charset="-122"/>
                <a:ea typeface="微软雅黑" pitchFamily="34" charset="-122"/>
              </a:rPr>
              <a:t>（二）横道图的组成</a:t>
            </a:r>
          </a:p>
          <a:p>
            <a:pPr>
              <a:lnSpc>
                <a:spcPct val="150000"/>
              </a:lnSpc>
              <a:buFont typeface="Arial" pitchFamily="34" charset="0"/>
              <a:buNone/>
            </a:pPr>
            <a:r>
              <a:rPr lang="zh-CN" altLang="en-US" dirty="0">
                <a:latin typeface="微软雅黑" pitchFamily="34" charset="-122"/>
                <a:ea typeface="微软雅黑" pitchFamily="34" charset="-122"/>
              </a:rPr>
              <a:t>用横道图表示的建设工程进度计划，一般包括两个基本部分，即左侧的施工过程 名称及右侧施工过程的持续时间等基本数据部分和横道线部分。</a:t>
            </a:r>
            <a:endParaRPr lang="en-US" altLang="zh-CN" dirty="0">
              <a:latin typeface="微软雅黑" pitchFamily="34" charset="-122"/>
              <a:ea typeface="微软雅黑" pitchFamily="34" charset="-122"/>
            </a:endParaRPr>
          </a:p>
          <a:p>
            <a:pPr>
              <a:lnSpc>
                <a:spcPct val="150000"/>
              </a:lnSpc>
              <a:buFont typeface="Arial" pitchFamily="34" charset="0"/>
              <a:buNone/>
            </a:pPr>
            <a:r>
              <a:rPr lang="zh-CN" altLang="en-US" b="1" dirty="0">
                <a:latin typeface="微软雅黑" pitchFamily="34" charset="-122"/>
                <a:ea typeface="微软雅黑" pitchFamily="34" charset="-122"/>
              </a:rPr>
              <a:t>（三）横道图的绘制方法</a:t>
            </a:r>
          </a:p>
          <a:p>
            <a:pPr>
              <a:lnSpc>
                <a:spcPct val="150000"/>
              </a:lnSpc>
              <a:buFont typeface="Arial" pitchFamily="34" charset="0"/>
              <a:buNone/>
            </a:pPr>
            <a:r>
              <a:rPr lang="zh-CN" altLang="en-US" dirty="0">
                <a:latin typeface="微软雅黑" pitchFamily="34" charset="-122"/>
                <a:ea typeface="微软雅黑" pitchFamily="34" charset="-122"/>
              </a:rPr>
              <a:t>首先绘制时间坐标进度表，根据有关计算，直接在进度表上画出进度线，进度线 的水平长度即为施工过程的持续时间。</a:t>
            </a:r>
          </a:p>
        </p:txBody>
      </p:sp>
      <p:sp>
        <p:nvSpPr>
          <p:cNvPr id="9" name="椭圆 8">
            <a:extLst>
              <a:ext uri="{FF2B5EF4-FFF2-40B4-BE49-F238E27FC236}">
                <a16:creationId xmlns="" xmlns:a16="http://schemas.microsoft.com/office/drawing/2014/main" id="{07D473C1-DDA3-42AB-BE35-2D614EA6460D}"/>
              </a:ext>
            </a:extLst>
          </p:cNvPr>
          <p:cNvSpPr/>
          <p:nvPr/>
        </p:nvSpPr>
        <p:spPr>
          <a:xfrm>
            <a:off x="8255281" y="1832716"/>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10" name="椭圆 9">
            <a:extLst>
              <a:ext uri="{FF2B5EF4-FFF2-40B4-BE49-F238E27FC236}">
                <a16:creationId xmlns="" xmlns:a16="http://schemas.microsoft.com/office/drawing/2014/main" id="{18DA31F0-2391-4C1F-BCEC-C5C27A5501AC}"/>
              </a:ext>
            </a:extLst>
          </p:cNvPr>
          <p:cNvSpPr/>
          <p:nvPr/>
        </p:nvSpPr>
        <p:spPr>
          <a:xfrm>
            <a:off x="8099706" y="1677141"/>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itchFamily="34" charset="0"/>
              <a:buNone/>
              <a:defRPr/>
            </a:pPr>
            <a:endParaRPr lang="zh-CN" altLang="en-US">
              <a:solidFill>
                <a:schemeClr val="tx1"/>
              </a:solidFill>
            </a:endParaRPr>
          </a:p>
        </p:txBody>
      </p:sp>
      <p:sp>
        <p:nvSpPr>
          <p:cNvPr id="11" name="矩形 10">
            <a:extLst>
              <a:ext uri="{FF2B5EF4-FFF2-40B4-BE49-F238E27FC236}">
                <a16:creationId xmlns="" xmlns:a16="http://schemas.microsoft.com/office/drawing/2014/main" id="{BABBD86B-F95A-412B-9723-86D4503F4CBD}"/>
              </a:ext>
            </a:extLst>
          </p:cNvPr>
          <p:cNvSpPr/>
          <p:nvPr/>
        </p:nvSpPr>
        <p:spPr>
          <a:xfrm>
            <a:off x="8317885" y="2757732"/>
            <a:ext cx="2462212" cy="994476"/>
          </a:xfrm>
          <a:prstGeom prst="rect">
            <a:avLst/>
          </a:prstGeom>
        </p:spPr>
        <p:txBody>
          <a:bodyPr wrap="square" lIns="131420" tIns="65709" rIns="131420" bIns="65709">
            <a:spAutoFit/>
          </a:bodyPr>
          <a:lstStyle/>
          <a:p>
            <a:pPr algn="ctr">
              <a:buFont typeface="Arial" pitchFamily="34" charset="0"/>
              <a:buNone/>
            </a:pPr>
            <a:r>
              <a:rPr lang="zh-CN" altLang="en-US" sz="2800" dirty="0">
                <a:solidFill>
                  <a:schemeClr val="accent2"/>
                </a:solidFill>
                <a:latin typeface="微软雅黑" pitchFamily="34" charset="-122"/>
                <a:ea typeface="微软雅黑" pitchFamily="34" charset="-122"/>
              </a:rPr>
              <a:t>拓展阅读</a:t>
            </a:r>
          </a:p>
          <a:p>
            <a:pPr algn="ctr">
              <a:buFont typeface="Arial" pitchFamily="34" charset="0"/>
              <a:buNone/>
            </a:pPr>
            <a:endParaRPr lang="en-US" altLang="zh-CN" sz="2800" dirty="0">
              <a:solidFill>
                <a:schemeClr val="accent2"/>
              </a:solidFill>
              <a:latin typeface="微软雅黑" pitchFamily="34" charset="-122"/>
              <a:ea typeface="微软雅黑" pitchFamily="34" charset="-122"/>
            </a:endParaRPr>
          </a:p>
        </p:txBody>
      </p:sp>
      <p:sp>
        <p:nvSpPr>
          <p:cNvPr id="8" name="TextBox 54">
            <a:extLst>
              <a:ext uri="{FF2B5EF4-FFF2-40B4-BE49-F238E27FC236}">
                <a16:creationId xmlns="" xmlns:a16="http://schemas.microsoft.com/office/drawing/2014/main" id="{3AD58858-9823-4627-8C80-B574F4EE1A1D}"/>
              </a:ext>
            </a:extLst>
          </p:cNvPr>
          <p:cNvSpPr txBox="1">
            <a:spLocks noChangeArrowheads="1"/>
          </p:cNvSpPr>
          <p:nvPr/>
        </p:nvSpPr>
        <p:spPr bwMode="auto">
          <a:xfrm>
            <a:off x="1330325" y="106363"/>
            <a:ext cx="5041900" cy="369332"/>
          </a:xfrm>
          <a:prstGeom prst="rect">
            <a:avLst/>
          </a:prstGeom>
          <a:noFill/>
          <a:ln w="9525">
            <a:noFill/>
            <a:miter lim="800000"/>
            <a:headEnd/>
            <a:tailEnd/>
          </a:ln>
        </p:spPr>
        <p:txBody>
          <a:bodyPr>
            <a:spAutoFit/>
          </a:bodyPr>
          <a:lstStyle/>
          <a:p>
            <a:pPr marL="0" lvl="1">
              <a:buFont typeface="Arial" pitchFamily="34" charset="0"/>
              <a:buNone/>
            </a:pPr>
            <a:r>
              <a:rPr lang="zh-CN" altLang="en-US" dirty="0">
                <a:solidFill>
                  <a:schemeClr val="accent2"/>
                </a:solidFill>
                <a:latin typeface="微软雅黑" pitchFamily="34" charset="-122"/>
                <a:ea typeface="微软雅黑" pitchFamily="34" charset="-122"/>
              </a:rPr>
              <a:t>某工程流水施工实施内容</a:t>
            </a:r>
          </a:p>
        </p:txBody>
      </p:sp>
      <p:sp>
        <p:nvSpPr>
          <p:cNvPr id="13" name="TextBox 55">
            <a:extLst>
              <a:ext uri="{FF2B5EF4-FFF2-40B4-BE49-F238E27FC236}">
                <a16:creationId xmlns="" xmlns:a16="http://schemas.microsoft.com/office/drawing/2014/main" id="{7A026542-B640-4D45-966F-3D17F0D48680}"/>
              </a:ext>
            </a:extLst>
          </p:cNvPr>
          <p:cNvSpPr txBox="1">
            <a:spLocks noChangeArrowheads="1"/>
          </p:cNvSpPr>
          <p:nvPr/>
        </p:nvSpPr>
        <p:spPr bwMode="auto">
          <a:xfrm>
            <a:off x="-287338" y="121752"/>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4</a:t>
            </a:r>
            <a:endParaRPr lang="zh-CN" altLang="en-US" sz="1600" dirty="0">
              <a:solidFill>
                <a:schemeClr val="accent2"/>
              </a:solidFill>
              <a:latin typeface="华文细黑"/>
              <a:ea typeface="华文细黑"/>
              <a:cs typeface="华文细黑"/>
            </a:endParaRPr>
          </a:p>
        </p:txBody>
      </p:sp>
    </p:spTree>
    <p:extLst>
      <p:ext uri="{BB962C8B-B14F-4D97-AF65-F5344CB8AC3E}">
        <p14:creationId xmlns:p14="http://schemas.microsoft.com/office/powerpoint/2010/main" val="1917487973"/>
      </p:ext>
    </p:extLst>
  </p:cSld>
  <p:clrMapOvr>
    <a:masterClrMapping/>
  </p:clrMapOvr>
  <p:transition advClick="0" advTm="800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858838" y="1628800"/>
            <a:ext cx="2522537" cy="2520950"/>
            <a:chOff x="1131888" y="1470025"/>
            <a:chExt cx="2098675" cy="2098676"/>
          </a:xfrm>
        </p:grpSpPr>
        <p:sp>
          <p:nvSpPr>
            <p:cNvPr id="117777" name="Oval 9"/>
            <p:cNvSpPr>
              <a:spLocks noChangeArrowheads="1"/>
            </p:cNvSpPr>
            <p:nvPr/>
          </p:nvSpPr>
          <p:spPr bwMode="auto">
            <a:xfrm>
              <a:off x="1131888" y="1470025"/>
              <a:ext cx="2098675" cy="2098676"/>
            </a:xfrm>
            <a:prstGeom prst="ellipse">
              <a:avLst/>
            </a:prstGeom>
            <a:solidFill>
              <a:schemeClr val="tx1"/>
            </a:solidFill>
            <a:ln w="9525">
              <a:noFill/>
              <a:round/>
              <a:headEnd/>
              <a:tailEnd/>
            </a:ln>
          </p:spPr>
          <p:txBody>
            <a:bodyPr/>
            <a:lstStyle/>
            <a:p>
              <a:pPr>
                <a:buFont typeface="Arial" pitchFamily="34" charset="0"/>
                <a:buNone/>
              </a:pPr>
              <a:endParaRPr lang="zh-CN" altLang="en-US"/>
            </a:p>
          </p:txBody>
        </p:sp>
        <p:sp>
          <p:nvSpPr>
            <p:cNvPr id="117778" name="Freeform 12"/>
            <p:cNvSpPr>
              <a:spLocks noEditPoints="1"/>
            </p:cNvSpPr>
            <p:nvPr/>
          </p:nvSpPr>
          <p:spPr bwMode="auto">
            <a:xfrm>
              <a:off x="1463804" y="1860708"/>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1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5 w 1615"/>
                <a:gd name="T37" fmla="*/ 754078 h 1518"/>
                <a:gd name="T38" fmla="*/ 1170355 w 1615"/>
                <a:gd name="T39" fmla="*/ 767722 h 1518"/>
                <a:gd name="T40" fmla="*/ 1008362 w 1615"/>
                <a:gd name="T41" fmla="*/ 864142 h 1518"/>
                <a:gd name="T42" fmla="*/ 1055686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0 h 1518"/>
                <a:gd name="T68" fmla="*/ 245720 w 1615"/>
                <a:gd name="T69" fmla="*/ 854136 h 1518"/>
                <a:gd name="T70" fmla="*/ 251180 w 1615"/>
                <a:gd name="T71" fmla="*/ 809565 h 1518"/>
                <a:gd name="T72" fmla="*/ 265742 w 1615"/>
                <a:gd name="T73" fmla="*/ 782276 h 1518"/>
                <a:gd name="T74" fmla="*/ 463227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15"/>
                <a:gd name="T133" fmla="*/ 0 h 1518"/>
                <a:gd name="T134" fmla="*/ 1615 w 1615"/>
                <a:gd name="T135" fmla="*/ 1518 h 15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w="9525">
              <a:noFill/>
              <a:round/>
              <a:headEnd/>
              <a:tailEnd/>
            </a:ln>
          </p:spPr>
          <p:txBody>
            <a:bodyPr/>
            <a:lstStyle/>
            <a:p>
              <a:endParaRPr lang="zh-CN" altLang="en-US"/>
            </a:p>
          </p:txBody>
        </p:sp>
      </p:grpSp>
      <p:sp>
        <p:nvSpPr>
          <p:cNvPr id="7" name="TextBox 6"/>
          <p:cNvSpPr txBox="1">
            <a:spLocks noChangeArrowheads="1"/>
          </p:cNvSpPr>
          <p:nvPr/>
        </p:nvSpPr>
        <p:spPr bwMode="auto">
          <a:xfrm>
            <a:off x="697781" y="4472013"/>
            <a:ext cx="2880319" cy="1077218"/>
          </a:xfrm>
          <a:prstGeom prst="rect">
            <a:avLst/>
          </a:prstGeom>
          <a:solidFill>
            <a:schemeClr val="tx1"/>
          </a:solidFill>
          <a:ln w="9525">
            <a:noFill/>
            <a:miter lim="800000"/>
            <a:headEnd/>
            <a:tailEnd/>
          </a:ln>
        </p:spPr>
        <p:txBody>
          <a:bodyPr wrap="square">
            <a:spAutoFit/>
          </a:bodyPr>
          <a:lstStyle/>
          <a:p>
            <a:pPr algn="ctr">
              <a:buFont typeface="Arial" pitchFamily="34" charset="0"/>
              <a:buNone/>
            </a:pPr>
            <a:r>
              <a:rPr lang="zh-CN" altLang="en-US" sz="3200" dirty="0">
                <a:solidFill>
                  <a:schemeClr val="accent2"/>
                </a:solidFill>
                <a:latin typeface="+mn-ea"/>
                <a:ea typeface="+mn-ea"/>
              </a:rPr>
              <a:t>职业技能知识点考核</a:t>
            </a:r>
          </a:p>
        </p:txBody>
      </p:sp>
      <p:sp>
        <p:nvSpPr>
          <p:cNvPr id="25" name="TextBox 24"/>
          <p:cNvSpPr txBox="1"/>
          <p:nvPr/>
        </p:nvSpPr>
        <p:spPr>
          <a:xfrm>
            <a:off x="4802237" y="2067813"/>
            <a:ext cx="6480720" cy="3782895"/>
          </a:xfrm>
          <a:prstGeom prst="rect">
            <a:avLst/>
          </a:prstGeom>
          <a:noFill/>
        </p:spPr>
        <p:txBody>
          <a:bodyPr wrap="square" rtlCol="0">
            <a:spAutoFit/>
          </a:bodyPr>
          <a:lstStyle/>
          <a:p>
            <a:pPr marL="342900" indent="-342900">
              <a:lnSpc>
                <a:spcPct val="150000"/>
              </a:lnSpc>
              <a:buAutoNum type="arabicPeriod"/>
            </a:pPr>
            <a:r>
              <a:rPr lang="zh-CN" altLang="en-US" dirty="0">
                <a:latin typeface="+mn-ea"/>
                <a:ea typeface="+mn-ea"/>
              </a:rPr>
              <a:t>试述依次施工、平行施工、流水施工组织方式的定义。</a:t>
            </a:r>
            <a:endParaRPr lang="en-US" altLang="zh-CN" dirty="0">
              <a:latin typeface="+mn-ea"/>
              <a:ea typeface="+mn-ea"/>
            </a:endParaRPr>
          </a:p>
          <a:p>
            <a:pPr marL="342900" indent="-342900">
              <a:lnSpc>
                <a:spcPct val="150000"/>
              </a:lnSpc>
              <a:buAutoNum type="arabicPeriod"/>
            </a:pPr>
            <a:r>
              <a:rPr lang="zh-CN" altLang="en-US" dirty="0">
                <a:latin typeface="+mn-ea"/>
                <a:ea typeface="+mn-ea"/>
              </a:rPr>
              <a:t>试述组织流水施工的要点。 </a:t>
            </a:r>
            <a:endParaRPr lang="en-US" altLang="zh-CN" dirty="0">
              <a:latin typeface="+mn-ea"/>
              <a:ea typeface="+mn-ea"/>
            </a:endParaRPr>
          </a:p>
          <a:p>
            <a:pPr marL="342900" indent="-342900">
              <a:lnSpc>
                <a:spcPct val="150000"/>
              </a:lnSpc>
              <a:buAutoNum type="arabicPeriod"/>
            </a:pPr>
            <a:r>
              <a:rPr lang="zh-CN" altLang="en-US" dirty="0">
                <a:latin typeface="+mn-ea"/>
                <a:ea typeface="+mn-ea"/>
              </a:rPr>
              <a:t>试述组织流水施工的条件。</a:t>
            </a:r>
            <a:endParaRPr lang="en-US" altLang="zh-CN" dirty="0">
              <a:latin typeface="+mn-ea"/>
              <a:ea typeface="+mn-ea"/>
            </a:endParaRPr>
          </a:p>
          <a:p>
            <a:pPr marL="342900" indent="-342900">
              <a:lnSpc>
                <a:spcPct val="150000"/>
              </a:lnSpc>
              <a:buAutoNum type="arabicPeriod"/>
            </a:pPr>
            <a:r>
              <a:rPr lang="zh-CN" altLang="en-US" dirty="0">
                <a:latin typeface="+mn-ea"/>
                <a:ea typeface="+mn-ea"/>
              </a:rPr>
              <a:t>简述流水节拍、间歇时间的定义及字母表示方法。</a:t>
            </a:r>
            <a:endParaRPr lang="en-US" altLang="zh-CN" dirty="0">
              <a:latin typeface="+mn-ea"/>
              <a:ea typeface="+mn-ea"/>
            </a:endParaRPr>
          </a:p>
          <a:p>
            <a:pPr marL="342900" indent="-342900">
              <a:lnSpc>
                <a:spcPct val="150000"/>
              </a:lnSpc>
              <a:buAutoNum type="arabicPeriod"/>
            </a:pPr>
            <a:r>
              <a:rPr lang="zh-CN" altLang="en-US" dirty="0">
                <a:latin typeface="+mn-ea"/>
                <a:ea typeface="+mn-ea"/>
              </a:rPr>
              <a:t>简述“取最大差”计算流水步距的步骤。</a:t>
            </a:r>
            <a:endParaRPr lang="en-US" altLang="zh-CN" dirty="0">
              <a:latin typeface="+mn-ea"/>
              <a:ea typeface="+mn-ea"/>
            </a:endParaRPr>
          </a:p>
          <a:p>
            <a:pPr marL="342900" indent="-342900">
              <a:lnSpc>
                <a:spcPct val="150000"/>
              </a:lnSpc>
              <a:buAutoNum type="arabicPeriod"/>
            </a:pPr>
            <a:r>
              <a:rPr lang="zh-CN" altLang="en-US" dirty="0">
                <a:latin typeface="+mn-ea"/>
                <a:ea typeface="+mn-ea"/>
              </a:rPr>
              <a:t>说明流水组的工期的计算公式及公式中各字母的具体含义。</a:t>
            </a:r>
            <a:endParaRPr lang="en-US" altLang="zh-CN" dirty="0">
              <a:latin typeface="+mn-ea"/>
              <a:ea typeface="+mn-ea"/>
            </a:endParaRPr>
          </a:p>
          <a:p>
            <a:pPr marL="342900" indent="-342900">
              <a:lnSpc>
                <a:spcPct val="150000"/>
              </a:lnSpc>
              <a:buAutoNum type="arabicPeriod"/>
            </a:pPr>
            <a:r>
              <a:rPr lang="zh-CN" altLang="en-US" dirty="0">
                <a:latin typeface="+mn-ea"/>
                <a:ea typeface="+mn-ea"/>
              </a:rPr>
              <a:t>根据组织流水施工的工程对象的范围大小，流水施工通常可分为哪几种？</a:t>
            </a:r>
            <a:endParaRPr lang="en-US" altLang="zh-CN" dirty="0">
              <a:latin typeface="+mn-ea"/>
              <a:ea typeface="+mn-ea"/>
            </a:endParaRPr>
          </a:p>
          <a:p>
            <a:pPr marL="342900" indent="-342900">
              <a:lnSpc>
                <a:spcPct val="150000"/>
              </a:lnSpc>
              <a:buAutoNum type="arabicPeriod"/>
            </a:pPr>
            <a:r>
              <a:rPr lang="zh-CN" altLang="en-US" dirty="0">
                <a:latin typeface="+mn-ea"/>
                <a:ea typeface="+mn-ea"/>
              </a:rPr>
              <a:t>什么是无节奏流水施工 </a:t>
            </a:r>
            <a:r>
              <a:rPr lang="en-US" altLang="zh-CN" dirty="0">
                <a:latin typeface="+mn-ea"/>
                <a:ea typeface="+mn-ea"/>
              </a:rPr>
              <a:t>? </a:t>
            </a:r>
            <a:r>
              <a:rPr lang="zh-CN" altLang="en-US" dirty="0">
                <a:latin typeface="+mn-ea"/>
                <a:ea typeface="+mn-ea"/>
              </a:rPr>
              <a:t>如何确定其流水步距？</a:t>
            </a:r>
          </a:p>
        </p:txBody>
      </p:sp>
      <p:sp>
        <p:nvSpPr>
          <p:cNvPr id="27" name="TextBox 26"/>
          <p:cNvSpPr txBox="1"/>
          <p:nvPr/>
        </p:nvSpPr>
        <p:spPr>
          <a:xfrm>
            <a:off x="1485143" y="116632"/>
            <a:ext cx="4157067" cy="369332"/>
          </a:xfrm>
          <a:prstGeom prst="rect">
            <a:avLst/>
          </a:prstGeom>
          <a:noFill/>
        </p:spPr>
        <p:txBody>
          <a:bodyPr wrap="square" rtlCol="0">
            <a:spAutoFit/>
          </a:bodyPr>
          <a:lstStyle/>
          <a:p>
            <a:pPr marL="0" lvl="1">
              <a:buFont typeface="Arial" pitchFamily="34" charset="0"/>
              <a:buNone/>
            </a:pPr>
            <a:r>
              <a:rPr lang="zh-CN" altLang="en-US" dirty="0">
                <a:solidFill>
                  <a:schemeClr val="accent2"/>
                </a:solidFill>
                <a:latin typeface="+mn-ea"/>
                <a:ea typeface="+mn-ea"/>
              </a:rPr>
              <a:t>职业技能知识点考核</a:t>
            </a:r>
          </a:p>
        </p:txBody>
      </p:sp>
    </p:spTree>
  </p:cSld>
  <p:clrMapOvr>
    <a:masterClrMapping/>
  </p:clrMapOvr>
  <p:transition spd="slow" advTm="6532">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1200329"/>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建筑工程</a:t>
            </a:r>
            <a:r>
              <a:rPr lang="zh-CN" altLang="en-US" dirty="0">
                <a:solidFill>
                  <a:schemeClr val="accent2"/>
                </a:solidFill>
                <a:latin typeface="+mn-ea"/>
                <a:ea typeface="+mn-ea"/>
              </a:rPr>
              <a:t>文明施工管理办法</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r>
              <a:rPr lang="en-US" altLang="zh-CN" sz="2000" b="1" dirty="0" smtClean="0">
                <a:latin typeface="华文细黑" panose="02010600040101010101" pitchFamily="2" charset="-122"/>
                <a:ea typeface="华文细黑" panose="02010600040101010101" pitchFamily="2" charset="-122"/>
              </a:rPr>
              <a:t>1</a:t>
            </a:r>
            <a:endParaRPr lang="zh-CN" altLang="en-US" sz="2000" b="1" dirty="0">
              <a:latin typeface="华文细黑" panose="02010600040101010101" pitchFamily="2" charset="-122"/>
              <a:ea typeface="华文细黑" panose="02010600040101010101" pitchFamily="2" charset="-122"/>
            </a:endParaRPr>
          </a:p>
        </p:txBody>
      </p:sp>
      <p:sp>
        <p:nvSpPr>
          <p:cNvPr id="4" name="矩形 47"/>
          <p:cNvSpPr>
            <a:spLocks noChangeArrowheads="1"/>
          </p:cNvSpPr>
          <p:nvPr/>
        </p:nvSpPr>
        <p:spPr bwMode="auto">
          <a:xfrm>
            <a:off x="985813" y="1700808"/>
            <a:ext cx="5232871" cy="3863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200000"/>
              </a:lnSpc>
              <a:spcBef>
                <a:spcPct val="0"/>
              </a:spcBef>
            </a:pPr>
            <a:r>
              <a:rPr lang="zh-CN" altLang="en-US" dirty="0" smtClean="0">
                <a:solidFill>
                  <a:schemeClr val="accent1"/>
                </a:solidFill>
                <a:latin typeface="微软雅黑" panose="020B0503020204020204" pitchFamily="34" charset="-122"/>
                <a:ea typeface="微软雅黑" panose="020B0503020204020204" pitchFamily="34" charset="-122"/>
              </a:rPr>
              <a:t>在</a:t>
            </a:r>
            <a:r>
              <a:rPr lang="zh-CN" altLang="en-US" dirty="0">
                <a:solidFill>
                  <a:schemeClr val="accent1"/>
                </a:solidFill>
                <a:latin typeface="微软雅黑" panose="020B0503020204020204" pitchFamily="34" charset="-122"/>
                <a:ea typeface="微软雅黑" panose="020B0503020204020204" pitchFamily="34" charset="-122"/>
              </a:rPr>
              <a:t>进行具体施工时，应该以实际的场地为基础，制定相关的现场布置图，在布置图中应该要对设施设备进行全面的安排，并根据施工所处的不同阶段来调整场地的布置。在施工现场，应该要保证场地道路与附近道路的整洁、干净，禁止乱扔乱放，且在建筑物的附近也应该保持定期的打扫、清洁，对建筑垃圾进行集中处理。</a:t>
            </a:r>
          </a:p>
        </p:txBody>
      </p:sp>
      <p:pic>
        <p:nvPicPr>
          <p:cNvPr id="5" name="Picture 2"/>
          <p:cNvPicPr>
            <a:picLocks noChangeAspect="1" noChangeArrowheads="1"/>
          </p:cNvPicPr>
          <p:nvPr/>
        </p:nvPicPr>
        <p:blipFill>
          <a:blip r:embed="rId3" cstate="print"/>
          <a:srcRect/>
          <a:stretch>
            <a:fillRect/>
          </a:stretch>
        </p:blipFill>
        <p:spPr bwMode="auto">
          <a:xfrm>
            <a:off x="7106493" y="1988840"/>
            <a:ext cx="3672408" cy="3078937"/>
          </a:xfrm>
          <a:prstGeom prst="rect">
            <a:avLst/>
          </a:prstGeom>
          <a:noFill/>
          <a:ln w="9525">
            <a:noFill/>
            <a:miter lim="800000"/>
            <a:headEnd/>
            <a:tailEnd/>
          </a:ln>
        </p:spPr>
      </p:pic>
    </p:spTree>
    <p:extLst>
      <p:ext uri="{BB962C8B-B14F-4D97-AF65-F5344CB8AC3E}">
        <p14:creationId xmlns:p14="http://schemas.microsoft.com/office/powerpoint/2010/main" val="213602261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57459" y="110708"/>
            <a:ext cx="5041900" cy="369332"/>
          </a:xfrm>
          <a:prstGeom prst="rect">
            <a:avLst/>
          </a:prstGeom>
          <a:noFill/>
        </p:spPr>
        <p:txBody>
          <a:bodyPr>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buFont typeface="Arial" pitchFamily="34" charset="0"/>
              <a:buNone/>
              <a:defRPr/>
            </a:pPr>
            <a:r>
              <a:rPr lang="zh-CN" altLang="en-US" sz="1800" dirty="0">
                <a:solidFill>
                  <a:schemeClr val="accent2"/>
                </a:solidFill>
                <a:latin typeface="+mn-ea"/>
                <a:ea typeface="+mn-ea"/>
              </a:rPr>
              <a:t>单元二　流水施工</a:t>
            </a:r>
          </a:p>
        </p:txBody>
      </p:sp>
      <p:sp>
        <p:nvSpPr>
          <p:cNvPr id="27650" name="TextBox 55"/>
          <p:cNvSpPr txBox="1">
            <a:spLocks noChangeArrowheads="1"/>
          </p:cNvSpPr>
          <p:nvPr/>
        </p:nvSpPr>
        <p:spPr bwMode="auto">
          <a:xfrm>
            <a:off x="0" y="136860"/>
            <a:ext cx="1065213" cy="369332"/>
          </a:xfrm>
          <a:prstGeom prst="rect">
            <a:avLst/>
          </a:prstGeom>
          <a:noFill/>
          <a:ln w="9525">
            <a:noFill/>
            <a:miter lim="800000"/>
            <a:headEnd/>
            <a:tailEnd/>
          </a:ln>
        </p:spPr>
        <p:txBody>
          <a:bodyPr>
            <a:spAutoFit/>
          </a:bodyPr>
          <a:lstStyle/>
          <a:p>
            <a:pPr algn="r">
              <a:buFont typeface="Arial" pitchFamily="34" charset="0"/>
              <a:buNone/>
            </a:pPr>
            <a:r>
              <a:rPr lang="en-US" altLang="zh-CN" dirty="0">
                <a:solidFill>
                  <a:schemeClr val="accent2"/>
                </a:solidFill>
              </a:rPr>
              <a:t>Part 1 </a:t>
            </a:r>
            <a:endParaRPr lang="zh-CN" altLang="en-US" dirty="0">
              <a:solidFill>
                <a:schemeClr val="accent2"/>
              </a:solidFill>
            </a:endParaRPr>
          </a:p>
        </p:txBody>
      </p:sp>
      <p:grpSp>
        <p:nvGrpSpPr>
          <p:cNvPr id="2" name="组合 3"/>
          <p:cNvGrpSpPr>
            <a:grpSpLocks/>
          </p:cNvGrpSpPr>
          <p:nvPr/>
        </p:nvGrpSpPr>
        <p:grpSpPr bwMode="auto">
          <a:xfrm>
            <a:off x="858838" y="2092325"/>
            <a:ext cx="2522537" cy="2520950"/>
            <a:chOff x="1131888" y="1470025"/>
            <a:chExt cx="2098675" cy="2098676"/>
          </a:xfrm>
        </p:grpSpPr>
        <p:sp>
          <p:nvSpPr>
            <p:cNvPr id="27666" name="Oval 9"/>
            <p:cNvSpPr>
              <a:spLocks noChangeArrowheads="1"/>
            </p:cNvSpPr>
            <p:nvPr/>
          </p:nvSpPr>
          <p:spPr bwMode="auto">
            <a:xfrm>
              <a:off x="1131888" y="1470025"/>
              <a:ext cx="2098675" cy="2098676"/>
            </a:xfrm>
            <a:prstGeom prst="ellipse">
              <a:avLst/>
            </a:prstGeom>
            <a:solidFill>
              <a:schemeClr val="tx1"/>
            </a:solidFill>
            <a:ln w="9525">
              <a:noFill/>
              <a:round/>
              <a:headEnd/>
              <a:tailEnd/>
            </a:ln>
          </p:spPr>
          <p:txBody>
            <a:bodyPr/>
            <a:lstStyle/>
            <a:p>
              <a:pPr>
                <a:buFont typeface="Arial" pitchFamily="34" charset="0"/>
                <a:buNone/>
              </a:pPr>
              <a:endParaRPr lang="zh-CN" altLang="en-US"/>
            </a:p>
          </p:txBody>
        </p:sp>
        <p:sp>
          <p:nvSpPr>
            <p:cNvPr id="27667" name="Freeform 12"/>
            <p:cNvSpPr>
              <a:spLocks noEditPoints="1"/>
            </p:cNvSpPr>
            <p:nvPr/>
          </p:nvSpPr>
          <p:spPr bwMode="auto">
            <a:xfrm>
              <a:off x="1463804" y="1860708"/>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1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5 w 1615"/>
                <a:gd name="T37" fmla="*/ 754078 h 1518"/>
                <a:gd name="T38" fmla="*/ 1170355 w 1615"/>
                <a:gd name="T39" fmla="*/ 767722 h 1518"/>
                <a:gd name="T40" fmla="*/ 1008362 w 1615"/>
                <a:gd name="T41" fmla="*/ 864142 h 1518"/>
                <a:gd name="T42" fmla="*/ 1055686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0 h 1518"/>
                <a:gd name="T68" fmla="*/ 245720 w 1615"/>
                <a:gd name="T69" fmla="*/ 854136 h 1518"/>
                <a:gd name="T70" fmla="*/ 251180 w 1615"/>
                <a:gd name="T71" fmla="*/ 809565 h 1518"/>
                <a:gd name="T72" fmla="*/ 265742 w 1615"/>
                <a:gd name="T73" fmla="*/ 782276 h 1518"/>
                <a:gd name="T74" fmla="*/ 463227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15"/>
                <a:gd name="T133" fmla="*/ 0 h 1518"/>
                <a:gd name="T134" fmla="*/ 1615 w 1615"/>
                <a:gd name="T135" fmla="*/ 1518 h 15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w="9525">
              <a:noFill/>
              <a:round/>
              <a:headEnd/>
              <a:tailEnd/>
            </a:ln>
          </p:spPr>
          <p:txBody>
            <a:bodyPr/>
            <a:lstStyle/>
            <a:p>
              <a:endParaRPr lang="zh-CN" altLang="en-US"/>
            </a:p>
          </p:txBody>
        </p:sp>
      </p:grpSp>
      <p:sp>
        <p:nvSpPr>
          <p:cNvPr id="8" name="椭圆 7"/>
          <p:cNvSpPr/>
          <p:nvPr/>
        </p:nvSpPr>
        <p:spPr bwMode="auto">
          <a:xfrm>
            <a:off x="4009058" y="2116819"/>
            <a:ext cx="504825" cy="503238"/>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itchFamily="34" charset="0"/>
              <a:buNone/>
              <a:defRPr/>
            </a:pPr>
            <a:r>
              <a:rPr lang="en-US" altLang="zh-CN" sz="2200" b="1" dirty="0">
                <a:solidFill>
                  <a:schemeClr val="accent2"/>
                </a:solidFill>
                <a:latin typeface="+mn-ea"/>
                <a:ea typeface="+mn-ea"/>
              </a:rPr>
              <a:t>1</a:t>
            </a:r>
            <a:endParaRPr lang="zh-CN" altLang="en-US" sz="2200" b="1" dirty="0">
              <a:solidFill>
                <a:schemeClr val="accent2"/>
              </a:solidFill>
              <a:latin typeface="+mn-ea"/>
              <a:ea typeface="+mn-ea"/>
            </a:endParaRPr>
          </a:p>
        </p:txBody>
      </p:sp>
      <p:sp>
        <p:nvSpPr>
          <p:cNvPr id="9" name="椭圆 8"/>
          <p:cNvSpPr/>
          <p:nvPr/>
        </p:nvSpPr>
        <p:spPr bwMode="auto">
          <a:xfrm>
            <a:off x="4009058" y="2743882"/>
            <a:ext cx="504825" cy="504825"/>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itchFamily="34" charset="0"/>
              <a:buNone/>
              <a:defRPr/>
            </a:pPr>
            <a:r>
              <a:rPr lang="en-US" altLang="zh-CN" sz="2200" b="1" dirty="0">
                <a:solidFill>
                  <a:schemeClr val="accent2"/>
                </a:solidFill>
                <a:latin typeface="+mn-ea"/>
                <a:ea typeface="+mn-ea"/>
              </a:rPr>
              <a:t>2</a:t>
            </a:r>
            <a:endParaRPr lang="zh-CN" altLang="en-US" sz="2200" b="1" dirty="0">
              <a:solidFill>
                <a:schemeClr val="accent2"/>
              </a:solidFill>
              <a:latin typeface="+mn-ea"/>
              <a:ea typeface="+mn-ea"/>
            </a:endParaRPr>
          </a:p>
        </p:txBody>
      </p:sp>
      <p:sp>
        <p:nvSpPr>
          <p:cNvPr id="10" name="椭圆 9"/>
          <p:cNvSpPr/>
          <p:nvPr/>
        </p:nvSpPr>
        <p:spPr bwMode="auto">
          <a:xfrm>
            <a:off x="4009058" y="3426507"/>
            <a:ext cx="504825" cy="504825"/>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itchFamily="34" charset="0"/>
              <a:buNone/>
              <a:defRPr/>
            </a:pPr>
            <a:r>
              <a:rPr lang="en-US" altLang="zh-CN" sz="2200" b="1" dirty="0">
                <a:solidFill>
                  <a:schemeClr val="accent2"/>
                </a:solidFill>
                <a:latin typeface="+mn-ea"/>
                <a:ea typeface="+mn-ea"/>
              </a:rPr>
              <a:t>3</a:t>
            </a:r>
            <a:endParaRPr lang="zh-CN" altLang="en-US" sz="2200" b="1" dirty="0">
              <a:solidFill>
                <a:schemeClr val="accent2"/>
              </a:solidFill>
              <a:latin typeface="+mn-ea"/>
              <a:ea typeface="+mn-ea"/>
            </a:endParaRPr>
          </a:p>
        </p:txBody>
      </p:sp>
      <p:sp>
        <p:nvSpPr>
          <p:cNvPr id="11" name="TextBox 10"/>
          <p:cNvSpPr txBox="1"/>
          <p:nvPr/>
        </p:nvSpPr>
        <p:spPr>
          <a:xfrm>
            <a:off x="4874245" y="2159682"/>
            <a:ext cx="6840538" cy="460375"/>
          </a:xfrm>
          <a:prstGeom prst="rect">
            <a:avLst/>
          </a:prstGeom>
          <a:noFill/>
        </p:spPr>
        <p:txBody>
          <a:bodyPr>
            <a:spAutoFit/>
          </a:bodyPr>
          <a:lstStyle/>
          <a:p>
            <a:pPr>
              <a:buFont typeface="Arial" pitchFamily="34" charset="0"/>
              <a:buNone/>
              <a:defRPr/>
            </a:pPr>
            <a:r>
              <a:rPr lang="zh-CN" altLang="en-US" sz="2400" dirty="0">
                <a:latin typeface="+mn-ea"/>
                <a:ea typeface="+mn-ea"/>
              </a:rPr>
              <a:t>学习任务</a:t>
            </a:r>
            <a:r>
              <a:rPr lang="en-US" altLang="zh-CN" sz="2400" dirty="0">
                <a:latin typeface="+mn-ea"/>
                <a:ea typeface="+mn-ea"/>
              </a:rPr>
              <a:t>1</a:t>
            </a:r>
            <a:r>
              <a:rPr lang="zh-CN" altLang="en-US" sz="2400" dirty="0">
                <a:latin typeface="+mn-ea"/>
                <a:ea typeface="+mn-ea"/>
              </a:rPr>
              <a:t>　流水施工的基本概念</a:t>
            </a:r>
            <a:endParaRPr lang="zh-CN" altLang="en-US" sz="2400" dirty="0">
              <a:solidFill>
                <a:schemeClr val="accent1"/>
              </a:solidFill>
              <a:latin typeface="+mn-ea"/>
              <a:ea typeface="+mn-ea"/>
            </a:endParaRPr>
          </a:p>
        </p:txBody>
      </p:sp>
      <p:sp>
        <p:nvSpPr>
          <p:cNvPr id="12" name="TextBox 11"/>
          <p:cNvSpPr txBox="1"/>
          <p:nvPr/>
        </p:nvSpPr>
        <p:spPr>
          <a:xfrm>
            <a:off x="4874245" y="2807382"/>
            <a:ext cx="6840538" cy="461962"/>
          </a:xfrm>
          <a:prstGeom prst="rect">
            <a:avLst/>
          </a:prstGeom>
          <a:noFill/>
        </p:spPr>
        <p:txBody>
          <a:bodyPr>
            <a:spAutoFit/>
          </a:bodyPr>
          <a:lstStyle/>
          <a:p>
            <a:pPr>
              <a:buFont typeface="Arial" pitchFamily="34" charset="0"/>
              <a:buNone/>
              <a:defRPr/>
            </a:pPr>
            <a:r>
              <a:rPr lang="zh-CN" altLang="en-US" sz="2400" dirty="0">
                <a:latin typeface="+mn-ea"/>
                <a:ea typeface="+mn-ea"/>
              </a:rPr>
              <a:t>学习任务</a:t>
            </a:r>
            <a:r>
              <a:rPr lang="en-US" altLang="zh-CN" sz="2400" dirty="0">
                <a:latin typeface="+mn-ea"/>
                <a:ea typeface="+mn-ea"/>
              </a:rPr>
              <a:t>2</a:t>
            </a:r>
            <a:r>
              <a:rPr lang="zh-CN" altLang="en-US" sz="2400" dirty="0">
                <a:latin typeface="+mn-ea"/>
                <a:ea typeface="+mn-ea"/>
              </a:rPr>
              <a:t>　流水施工参数的确定</a:t>
            </a:r>
            <a:endParaRPr lang="zh-CN" altLang="en-US" sz="2400" dirty="0">
              <a:solidFill>
                <a:schemeClr val="accent1"/>
              </a:solidFill>
              <a:latin typeface="+mn-ea"/>
              <a:ea typeface="+mn-ea"/>
            </a:endParaRPr>
          </a:p>
        </p:txBody>
      </p:sp>
      <p:sp>
        <p:nvSpPr>
          <p:cNvPr id="13" name="TextBox 12"/>
          <p:cNvSpPr txBox="1"/>
          <p:nvPr/>
        </p:nvSpPr>
        <p:spPr>
          <a:xfrm>
            <a:off x="4874245" y="3526519"/>
            <a:ext cx="6840538" cy="461963"/>
          </a:xfrm>
          <a:prstGeom prst="rect">
            <a:avLst/>
          </a:prstGeom>
          <a:noFill/>
        </p:spPr>
        <p:txBody>
          <a:bodyPr>
            <a:spAutoFit/>
          </a:bodyPr>
          <a:lstStyle/>
          <a:p>
            <a:pPr>
              <a:buFont typeface="Arial" pitchFamily="34" charset="0"/>
              <a:buNone/>
              <a:defRPr/>
            </a:pPr>
            <a:r>
              <a:rPr lang="zh-CN" altLang="en-US" sz="2400" dirty="0">
                <a:latin typeface="+mn-ea"/>
                <a:ea typeface="+mn-ea"/>
              </a:rPr>
              <a:t>学习任务</a:t>
            </a:r>
            <a:r>
              <a:rPr lang="en-US" altLang="zh-CN" sz="2400" dirty="0">
                <a:latin typeface="+mn-ea"/>
                <a:ea typeface="+mn-ea"/>
              </a:rPr>
              <a:t>3</a:t>
            </a:r>
            <a:r>
              <a:rPr lang="zh-CN" altLang="en-US" sz="2400" dirty="0">
                <a:latin typeface="+mn-ea"/>
                <a:ea typeface="+mn-ea"/>
              </a:rPr>
              <a:t>　流水施工的基本组织方式</a:t>
            </a:r>
            <a:endParaRPr lang="zh-CN" altLang="en-US" sz="2400" dirty="0">
              <a:solidFill>
                <a:schemeClr val="accent1"/>
              </a:solidFill>
              <a:latin typeface="+mn-ea"/>
              <a:ea typeface="+mn-ea"/>
            </a:endParaRPr>
          </a:p>
        </p:txBody>
      </p:sp>
      <p:sp>
        <p:nvSpPr>
          <p:cNvPr id="19" name="椭圆 18"/>
          <p:cNvSpPr/>
          <p:nvPr/>
        </p:nvSpPr>
        <p:spPr bwMode="auto">
          <a:xfrm>
            <a:off x="4009058" y="4177394"/>
            <a:ext cx="504825" cy="504825"/>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itchFamily="34" charset="0"/>
              <a:buNone/>
              <a:defRPr/>
            </a:pPr>
            <a:r>
              <a:rPr lang="en-US" altLang="zh-CN" sz="2200" b="1" dirty="0">
                <a:solidFill>
                  <a:schemeClr val="accent2"/>
                </a:solidFill>
                <a:latin typeface="+mn-ea"/>
                <a:ea typeface="+mn-ea"/>
              </a:rPr>
              <a:t>4</a:t>
            </a:r>
            <a:endParaRPr lang="zh-CN" altLang="en-US" sz="2200" b="1" dirty="0">
              <a:solidFill>
                <a:schemeClr val="accent2"/>
              </a:solidFill>
              <a:latin typeface="+mn-ea"/>
              <a:ea typeface="+mn-ea"/>
            </a:endParaRPr>
          </a:p>
        </p:txBody>
      </p:sp>
      <p:sp>
        <p:nvSpPr>
          <p:cNvPr id="22" name="TextBox 21"/>
          <p:cNvSpPr txBox="1"/>
          <p:nvPr/>
        </p:nvSpPr>
        <p:spPr>
          <a:xfrm>
            <a:off x="4874245" y="4220257"/>
            <a:ext cx="6840538" cy="461962"/>
          </a:xfrm>
          <a:prstGeom prst="rect">
            <a:avLst/>
          </a:prstGeom>
          <a:noFill/>
        </p:spPr>
        <p:txBody>
          <a:bodyPr>
            <a:spAutoFit/>
          </a:bodyPr>
          <a:lstStyle/>
          <a:p>
            <a:pPr>
              <a:buFont typeface="Arial" pitchFamily="34" charset="0"/>
              <a:buNone/>
              <a:defRPr/>
            </a:pPr>
            <a:r>
              <a:rPr lang="zh-CN" altLang="en-US" sz="2400" dirty="0">
                <a:latin typeface="+mn-ea"/>
                <a:ea typeface="+mn-ea"/>
              </a:rPr>
              <a:t>学习任务</a:t>
            </a:r>
            <a:r>
              <a:rPr lang="en-US" altLang="zh-CN" sz="2400" dirty="0">
                <a:latin typeface="+mn-ea"/>
                <a:ea typeface="+mn-ea"/>
              </a:rPr>
              <a:t>4</a:t>
            </a:r>
            <a:r>
              <a:rPr lang="zh-CN" altLang="en-US" sz="2400" dirty="0">
                <a:latin typeface="+mn-ea"/>
                <a:ea typeface="+mn-ea"/>
              </a:rPr>
              <a:t>　某工程流水施工实施内容</a:t>
            </a:r>
            <a:endParaRPr lang="zh-CN" altLang="en-US" sz="2400" dirty="0">
              <a:solidFill>
                <a:schemeClr val="accent1"/>
              </a:solidFill>
              <a:latin typeface="+mn-ea"/>
              <a:ea typeface="+mn-ea"/>
            </a:endParaRPr>
          </a:p>
        </p:txBody>
      </p:sp>
    </p:spTree>
  </p:cSld>
  <p:clrMapOvr>
    <a:masterClrMapping/>
  </p:clrMapOvr>
  <p:transition spd="slow" advTm="6532">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1200329"/>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建筑工程</a:t>
            </a:r>
            <a:r>
              <a:rPr lang="zh-CN" altLang="en-US" dirty="0">
                <a:solidFill>
                  <a:schemeClr val="accent2"/>
                </a:solidFill>
                <a:latin typeface="+mn-ea"/>
                <a:ea typeface="+mn-ea"/>
              </a:rPr>
              <a:t>文明施工管理办法</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r>
              <a:rPr lang="en-US" altLang="zh-CN" sz="2000" b="1" dirty="0" smtClean="0">
                <a:latin typeface="华文细黑" panose="02010600040101010101" pitchFamily="2" charset="-122"/>
                <a:ea typeface="华文细黑" panose="02010600040101010101" pitchFamily="2" charset="-122"/>
              </a:rPr>
              <a:t>1</a:t>
            </a:r>
            <a:endParaRPr lang="zh-CN" altLang="en-US" sz="2000" b="1" dirty="0">
              <a:latin typeface="华文细黑" panose="02010600040101010101" pitchFamily="2" charset="-122"/>
              <a:ea typeface="华文细黑" panose="02010600040101010101" pitchFamily="2" charset="-122"/>
            </a:endParaRPr>
          </a:p>
        </p:txBody>
      </p:sp>
      <p:sp>
        <p:nvSpPr>
          <p:cNvPr id="6" name="矩形 5"/>
          <p:cNvSpPr/>
          <p:nvPr/>
        </p:nvSpPr>
        <p:spPr>
          <a:xfrm>
            <a:off x="576261" y="1601046"/>
            <a:ext cx="6840760" cy="3970318"/>
          </a:xfrm>
          <a:prstGeom prst="rect">
            <a:avLst/>
          </a:prstGeom>
        </p:spPr>
        <p:txBody>
          <a:bodyPr wrap="square">
            <a:spAutoFit/>
          </a:bodyPr>
          <a:lstStyle/>
          <a:p>
            <a:r>
              <a:rPr lang="zh-CN" altLang="en-US" b="1" dirty="0" smtClean="0">
                <a:latin typeface="华文细黑" panose="02010600040101010101" pitchFamily="2" charset="-122"/>
                <a:ea typeface="华文细黑" panose="02010600040101010101" pitchFamily="2" charset="-122"/>
              </a:rPr>
              <a:t>建筑工程</a:t>
            </a:r>
            <a:r>
              <a:rPr lang="zh-CN" altLang="en-US" b="1" dirty="0">
                <a:latin typeface="华文细黑" panose="02010600040101010101" pitchFamily="2" charset="-122"/>
                <a:ea typeface="华文细黑" panose="02010600040101010101" pitchFamily="2" charset="-122"/>
              </a:rPr>
              <a:t>施工安全管理检查</a:t>
            </a:r>
            <a:r>
              <a:rPr lang="zh-CN" altLang="en-US" dirty="0">
                <a:latin typeface="华文细黑" panose="02010600040101010101" pitchFamily="2" charset="-122"/>
                <a:ea typeface="华文细黑" panose="02010600040101010101" pitchFamily="2" charset="-122"/>
              </a:rPr>
              <a:t/>
            </a:r>
            <a:br>
              <a:rPr lang="zh-CN" altLang="en-US" dirty="0">
                <a:latin typeface="华文细黑" panose="02010600040101010101" pitchFamily="2" charset="-122"/>
                <a:ea typeface="华文细黑" panose="02010600040101010101" pitchFamily="2" charset="-122"/>
              </a:rPr>
            </a:br>
            <a:r>
              <a:rPr lang="zh-CN" altLang="en-US" b="1" dirty="0">
                <a:latin typeface="华文细黑" panose="02010600040101010101" pitchFamily="2" charset="-122"/>
                <a:ea typeface="华文细黑" panose="02010600040101010101" pitchFamily="2" charset="-122"/>
              </a:rPr>
              <a:t> </a:t>
            </a:r>
          </a:p>
          <a:p>
            <a:r>
              <a:rPr lang="en-US" altLang="zh-CN" b="1" dirty="0">
                <a:latin typeface="华文细黑" panose="02010600040101010101" pitchFamily="2" charset="-122"/>
                <a:ea typeface="华文细黑" panose="02010600040101010101" pitchFamily="2" charset="-122"/>
              </a:rPr>
              <a:t>(</a:t>
            </a:r>
            <a:r>
              <a:rPr lang="zh-CN" altLang="en-US" b="1" dirty="0">
                <a:latin typeface="华文细黑" panose="02010600040101010101" pitchFamily="2" charset="-122"/>
                <a:ea typeface="华文细黑" panose="02010600040101010101" pitchFamily="2" charset="-122"/>
              </a:rPr>
              <a:t>一</a:t>
            </a:r>
            <a:r>
              <a:rPr lang="en-US" altLang="zh-CN" b="1" dirty="0">
                <a:latin typeface="华文细黑" panose="02010600040101010101" pitchFamily="2" charset="-122"/>
                <a:ea typeface="华文细黑" panose="02010600040101010101" pitchFamily="2" charset="-122"/>
              </a:rPr>
              <a:t>)</a:t>
            </a:r>
            <a:r>
              <a:rPr lang="zh-CN" altLang="en-US" b="1" dirty="0">
                <a:latin typeface="华文细黑" panose="02010600040101010101" pitchFamily="2" charset="-122"/>
                <a:ea typeface="华文细黑" panose="02010600040101010101" pitchFamily="2" charset="-122"/>
              </a:rPr>
              <a:t>封闭管理</a:t>
            </a:r>
            <a:br>
              <a:rPr lang="zh-CN" altLang="en-US" b="1" dirty="0">
                <a:latin typeface="华文细黑" panose="02010600040101010101" pitchFamily="2" charset="-122"/>
                <a:ea typeface="华文细黑" panose="02010600040101010101" pitchFamily="2" charset="-122"/>
              </a:rPr>
            </a:br>
            <a:r>
              <a:rPr lang="zh-CN" altLang="en-US" b="1" dirty="0">
                <a:latin typeface="华文细黑" panose="02010600040101010101" pitchFamily="2" charset="-122"/>
                <a:ea typeface="华文细黑" panose="02010600040101010101" pitchFamily="2" charset="-122"/>
              </a:rPr>
              <a:t> </a:t>
            </a:r>
          </a:p>
          <a:p>
            <a:r>
              <a:rPr lang="en-US" altLang="zh-CN" dirty="0">
                <a:latin typeface="华文细黑" panose="02010600040101010101" pitchFamily="2" charset="-122"/>
                <a:ea typeface="华文细黑" panose="02010600040101010101" pitchFamily="2" charset="-122"/>
              </a:rPr>
              <a:t>1.</a:t>
            </a:r>
            <a:r>
              <a:rPr lang="zh-CN" altLang="en-US" dirty="0">
                <a:latin typeface="华文细黑" panose="02010600040101010101" pitchFamily="2" charset="-122"/>
                <a:ea typeface="华文细黑" panose="02010600040101010101" pitchFamily="2" charset="-122"/>
              </a:rPr>
              <a:t>工地建立企业特色标志，工地的门头、大门、围墙外书写设置实行企业的统一标准，标明集团企业的简称和宣传标语，宣传公司的质量、安全方针。在办公室前设三根旗杆，分别为国旗、公司的旗帜。</a:t>
            </a:r>
            <a:br>
              <a:rPr lang="zh-CN" altLang="en-US" dirty="0">
                <a:latin typeface="华文细黑" panose="02010600040101010101" pitchFamily="2" charset="-122"/>
                <a:ea typeface="华文细黑" panose="02010600040101010101" pitchFamily="2" charset="-122"/>
              </a:rPr>
            </a:br>
            <a:r>
              <a:rPr lang="zh-CN" altLang="en-US" dirty="0">
                <a:latin typeface="华文细黑" panose="02010600040101010101" pitchFamily="2" charset="-122"/>
                <a:ea typeface="华文细黑" panose="02010600040101010101" pitchFamily="2" charset="-122"/>
              </a:rPr>
              <a:t> </a:t>
            </a:r>
          </a:p>
          <a:p>
            <a:r>
              <a:rPr lang="en-US" altLang="zh-CN" dirty="0">
                <a:latin typeface="华文细黑" panose="02010600040101010101" pitchFamily="2" charset="-122"/>
                <a:ea typeface="华文细黑" panose="02010600040101010101" pitchFamily="2" charset="-122"/>
              </a:rPr>
              <a:t>2.</a:t>
            </a:r>
            <a:r>
              <a:rPr lang="zh-CN" altLang="en-US" dirty="0">
                <a:latin typeface="华文细黑" panose="02010600040101010101" pitchFamily="2" charset="-122"/>
                <a:ea typeface="华文细黑" panose="02010600040101010101" pitchFamily="2" charset="-122"/>
              </a:rPr>
              <a:t>施工现场必须封闭管理，设置进出口大门，制定门卫制度严格执行外来人员进场登记制度，门卫值班室设在进出大门一侧。工地实行</a:t>
            </a:r>
            <a:r>
              <a:rPr lang="en-US" altLang="zh-CN" dirty="0">
                <a:latin typeface="华文细黑" panose="02010600040101010101" pitchFamily="2" charset="-122"/>
                <a:ea typeface="华文细黑" panose="02010600040101010101" pitchFamily="2" charset="-122"/>
              </a:rPr>
              <a:t>24</a:t>
            </a:r>
            <a:r>
              <a:rPr lang="zh-CN" altLang="en-US" dirty="0">
                <a:latin typeface="华文细黑" panose="02010600040101010101" pitchFamily="2" charset="-122"/>
                <a:ea typeface="华文细黑" panose="02010600040101010101" pitchFamily="2" charset="-122"/>
              </a:rPr>
              <a:t>小时值班制。</a:t>
            </a:r>
            <a:br>
              <a:rPr lang="zh-CN" altLang="en-US" dirty="0">
                <a:latin typeface="华文细黑" panose="02010600040101010101" pitchFamily="2" charset="-122"/>
                <a:ea typeface="华文细黑" panose="02010600040101010101" pitchFamily="2" charset="-122"/>
              </a:rPr>
            </a:br>
            <a:r>
              <a:rPr lang="zh-CN" altLang="en-US" dirty="0">
                <a:latin typeface="华文细黑" panose="02010600040101010101" pitchFamily="2" charset="-122"/>
                <a:ea typeface="华文细黑" panose="02010600040101010101" pitchFamily="2" charset="-122"/>
              </a:rPr>
              <a:t> </a:t>
            </a:r>
          </a:p>
          <a:p>
            <a:r>
              <a:rPr lang="en-US" altLang="zh-CN" dirty="0">
                <a:latin typeface="华文细黑" panose="02010600040101010101" pitchFamily="2" charset="-122"/>
                <a:ea typeface="华文细黑" panose="02010600040101010101" pitchFamily="2" charset="-122"/>
              </a:rPr>
              <a:t>3.</a:t>
            </a:r>
            <a:r>
              <a:rPr lang="zh-CN" altLang="en-US" dirty="0">
                <a:latin typeface="华文细黑" panose="02010600040101010101" pitchFamily="2" charset="-122"/>
                <a:ea typeface="华文细黑" panose="02010600040101010101" pitchFamily="2" charset="-122"/>
              </a:rPr>
              <a:t>入施工现场所有作业人员必须佩带工作证。</a:t>
            </a:r>
          </a:p>
        </p:txBody>
      </p:sp>
      <p:pic>
        <p:nvPicPr>
          <p:cNvPr id="7" name="Picture 2"/>
          <p:cNvPicPr>
            <a:picLocks noChangeAspect="1" noChangeArrowheads="1"/>
          </p:cNvPicPr>
          <p:nvPr/>
        </p:nvPicPr>
        <p:blipFill>
          <a:blip r:embed="rId3" cstate="print"/>
          <a:srcRect/>
          <a:stretch>
            <a:fillRect/>
          </a:stretch>
        </p:blipFill>
        <p:spPr bwMode="auto">
          <a:xfrm>
            <a:off x="7754566" y="1872122"/>
            <a:ext cx="4106863" cy="2735263"/>
          </a:xfrm>
          <a:prstGeom prst="rect">
            <a:avLst/>
          </a:prstGeom>
          <a:noFill/>
          <a:ln w="9525">
            <a:noFill/>
            <a:miter lim="800000"/>
            <a:headEnd/>
            <a:tailEnd/>
          </a:ln>
        </p:spPr>
      </p:pic>
    </p:spTree>
    <p:extLst>
      <p:ext uri="{BB962C8B-B14F-4D97-AF65-F5344CB8AC3E}">
        <p14:creationId xmlns:p14="http://schemas.microsoft.com/office/powerpoint/2010/main" val="802038356"/>
      </p:ext>
    </p:extLst>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1200329"/>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建筑工程</a:t>
            </a:r>
            <a:r>
              <a:rPr lang="zh-CN" altLang="en-US" dirty="0">
                <a:solidFill>
                  <a:schemeClr val="accent2"/>
                </a:solidFill>
                <a:latin typeface="+mn-ea"/>
                <a:ea typeface="+mn-ea"/>
              </a:rPr>
              <a:t>文明施工管理办法</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r>
              <a:rPr lang="en-US" altLang="zh-CN" sz="2000" b="1" dirty="0" smtClean="0">
                <a:latin typeface="华文细黑" panose="02010600040101010101" pitchFamily="2" charset="-122"/>
                <a:ea typeface="华文细黑" panose="02010600040101010101" pitchFamily="2" charset="-122"/>
              </a:rPr>
              <a:t>1</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583778" y="1484784"/>
            <a:ext cx="6840760" cy="4247317"/>
          </a:xfrm>
          <a:prstGeom prst="rect">
            <a:avLst/>
          </a:prstGeom>
        </p:spPr>
        <p:txBody>
          <a:bodyPr wrap="square">
            <a:spAutoFit/>
          </a:bodyPr>
          <a:lstStyle/>
          <a:p>
            <a:r>
              <a:rPr lang="en-US" altLang="zh-CN" b="1" dirty="0">
                <a:latin typeface="华文细黑" panose="02010600040101010101" pitchFamily="2" charset="-122"/>
                <a:ea typeface="华文细黑" panose="02010600040101010101" pitchFamily="2" charset="-122"/>
              </a:rPr>
              <a:t>(</a:t>
            </a:r>
            <a:r>
              <a:rPr lang="zh-CN" altLang="en-US" b="1" dirty="0">
                <a:latin typeface="华文细黑" panose="02010600040101010101" pitchFamily="2" charset="-122"/>
                <a:ea typeface="华文细黑" panose="02010600040101010101" pitchFamily="2" charset="-122"/>
              </a:rPr>
              <a:t>二</a:t>
            </a:r>
            <a:r>
              <a:rPr lang="en-US" altLang="zh-CN" b="1" dirty="0">
                <a:latin typeface="华文细黑" panose="02010600040101010101" pitchFamily="2" charset="-122"/>
                <a:ea typeface="华文细黑" panose="02010600040101010101" pitchFamily="2" charset="-122"/>
              </a:rPr>
              <a:t>)</a:t>
            </a:r>
            <a:r>
              <a:rPr lang="zh-CN" altLang="en-US" b="1" dirty="0">
                <a:latin typeface="华文细黑" panose="02010600040101010101" pitchFamily="2" charset="-122"/>
                <a:ea typeface="华文细黑" panose="02010600040101010101" pitchFamily="2" charset="-122"/>
              </a:rPr>
              <a:t>施工场地</a:t>
            </a:r>
            <a:r>
              <a:rPr lang="zh-CN" altLang="en-US" dirty="0">
                <a:latin typeface="华文细黑" panose="02010600040101010101" pitchFamily="2" charset="-122"/>
                <a:ea typeface="华文细黑" panose="02010600040101010101" pitchFamily="2" charset="-122"/>
              </a:rPr>
              <a:t/>
            </a:r>
            <a:br>
              <a:rPr lang="zh-CN" altLang="en-US" dirty="0">
                <a:latin typeface="华文细黑" panose="02010600040101010101" pitchFamily="2" charset="-122"/>
                <a:ea typeface="华文细黑" panose="02010600040101010101" pitchFamily="2" charset="-122"/>
              </a:rPr>
            </a:br>
            <a:r>
              <a:rPr lang="zh-CN" altLang="en-US" dirty="0">
                <a:latin typeface="华文细黑" panose="02010600040101010101" pitchFamily="2" charset="-122"/>
                <a:ea typeface="华文细黑" panose="02010600040101010101" pitchFamily="2" charset="-122"/>
              </a:rPr>
              <a:t> </a:t>
            </a:r>
          </a:p>
          <a:p>
            <a:r>
              <a:rPr lang="en-US" altLang="zh-CN" dirty="0">
                <a:latin typeface="华文细黑" panose="02010600040101010101" pitchFamily="2" charset="-122"/>
                <a:ea typeface="华文细黑" panose="02010600040101010101" pitchFamily="2" charset="-122"/>
              </a:rPr>
              <a:t>1.</a:t>
            </a:r>
            <a:r>
              <a:rPr lang="zh-CN" altLang="en-US" dirty="0">
                <a:latin typeface="华文细黑" panose="02010600040101010101" pitchFamily="2" charset="-122"/>
                <a:ea typeface="华文细黑" panose="02010600040101010101" pitchFamily="2" charset="-122"/>
              </a:rPr>
              <a:t>进出门通道畅通，平坦、整洁、无散落物，有回车余地，大门坚固，车辆进出大门有冲洗、清扫设施，做到净车出场。</a:t>
            </a:r>
            <a:br>
              <a:rPr lang="zh-CN" altLang="en-US" dirty="0">
                <a:latin typeface="华文细黑" panose="02010600040101010101" pitchFamily="2" charset="-122"/>
                <a:ea typeface="华文细黑" panose="02010600040101010101" pitchFamily="2" charset="-122"/>
              </a:rPr>
            </a:br>
            <a:r>
              <a:rPr lang="zh-CN" altLang="en-US" dirty="0">
                <a:latin typeface="华文细黑" panose="02010600040101010101" pitchFamily="2" charset="-122"/>
                <a:ea typeface="华文细黑" panose="02010600040101010101" pitchFamily="2" charset="-122"/>
              </a:rPr>
              <a:t> </a:t>
            </a:r>
          </a:p>
          <a:p>
            <a:r>
              <a:rPr lang="en-US" altLang="zh-CN" dirty="0">
                <a:latin typeface="华文细黑" panose="02010600040101010101" pitchFamily="2" charset="-122"/>
                <a:ea typeface="华文细黑" panose="02010600040101010101" pitchFamily="2" charset="-122"/>
              </a:rPr>
              <a:t>2.</a:t>
            </a:r>
            <a:r>
              <a:rPr lang="zh-CN" altLang="en-US" dirty="0">
                <a:latin typeface="华文细黑" panose="02010600040101010101" pitchFamily="2" charset="-122"/>
                <a:ea typeface="华文细黑" panose="02010600040101010101" pitchFamily="2" charset="-122"/>
              </a:rPr>
              <a:t>施工现场作业区、生活区地面及其他道路地面用标号</a:t>
            </a:r>
            <a:r>
              <a:rPr lang="en-US" altLang="zh-CN" dirty="0">
                <a:latin typeface="华文细黑" panose="02010600040101010101" pitchFamily="2" charset="-122"/>
                <a:ea typeface="华文细黑" panose="02010600040101010101" pitchFamily="2" charset="-122"/>
              </a:rPr>
              <a:t>C15</a:t>
            </a:r>
            <a:r>
              <a:rPr lang="zh-CN" altLang="en-US" dirty="0">
                <a:latin typeface="华文细黑" panose="02010600040101010101" pitchFamily="2" charset="-122"/>
                <a:ea typeface="华文细黑" panose="02010600040101010101" pitchFamily="2" charset="-122"/>
              </a:rPr>
              <a:t>厚度为</a:t>
            </a:r>
            <a:r>
              <a:rPr lang="en-US" altLang="zh-CN" dirty="0">
                <a:latin typeface="华文细黑" panose="02010600040101010101" pitchFamily="2" charset="-122"/>
                <a:ea typeface="华文细黑" panose="02010600040101010101" pitchFamily="2" charset="-122"/>
              </a:rPr>
              <a:t>15cm</a:t>
            </a:r>
            <a:r>
              <a:rPr lang="zh-CN" altLang="en-US" dirty="0">
                <a:latin typeface="华文细黑" panose="02010600040101010101" pitchFamily="2" charset="-122"/>
                <a:ea typeface="华文细黑" panose="02010600040101010101" pitchFamily="2" charset="-122"/>
              </a:rPr>
              <a:t>的混凝土浇筑，表面平整无积水现象，雨水统一流入排水沟。</a:t>
            </a:r>
            <a:br>
              <a:rPr lang="zh-CN" altLang="en-US" dirty="0">
                <a:latin typeface="华文细黑" panose="02010600040101010101" pitchFamily="2" charset="-122"/>
                <a:ea typeface="华文细黑" panose="02010600040101010101" pitchFamily="2" charset="-122"/>
              </a:rPr>
            </a:br>
            <a:r>
              <a:rPr lang="zh-CN" altLang="en-US" dirty="0">
                <a:latin typeface="华文细黑" panose="02010600040101010101" pitchFamily="2" charset="-122"/>
                <a:ea typeface="华文细黑" panose="02010600040101010101" pitchFamily="2" charset="-122"/>
              </a:rPr>
              <a:t> </a:t>
            </a:r>
          </a:p>
          <a:p>
            <a:r>
              <a:rPr lang="en-US" altLang="zh-CN" dirty="0">
                <a:latin typeface="华文细黑" panose="02010600040101010101" pitchFamily="2" charset="-122"/>
                <a:ea typeface="华文细黑" panose="02010600040101010101" pitchFamily="2" charset="-122"/>
              </a:rPr>
              <a:t>3.</a:t>
            </a:r>
            <a:r>
              <a:rPr lang="zh-CN" altLang="en-US" dirty="0">
                <a:latin typeface="华文细黑" panose="02010600040101010101" pitchFamily="2" charset="-122"/>
                <a:ea typeface="华文细黑" panose="02010600040101010101" pitchFamily="2" charset="-122"/>
              </a:rPr>
              <a:t>施工现场排水采用砖砌排水沟，沟底用</a:t>
            </a:r>
            <a:r>
              <a:rPr lang="en-US" altLang="zh-CN" dirty="0">
                <a:latin typeface="华文细黑" panose="02010600040101010101" pitchFamily="2" charset="-122"/>
                <a:ea typeface="华文细黑" panose="02010600040101010101" pitchFamily="2" charset="-122"/>
              </a:rPr>
              <a:t>5cm</a:t>
            </a:r>
            <a:r>
              <a:rPr lang="zh-CN" altLang="en-US" dirty="0">
                <a:latin typeface="华文细黑" panose="02010600040101010101" pitchFamily="2" charset="-122"/>
                <a:ea typeface="华文细黑" panose="02010600040101010101" pitchFamily="2" charset="-122"/>
              </a:rPr>
              <a:t>厚标号</a:t>
            </a:r>
            <a:r>
              <a:rPr lang="en-US" altLang="zh-CN" dirty="0">
                <a:latin typeface="华文细黑" panose="02010600040101010101" pitchFamily="2" charset="-122"/>
                <a:ea typeface="华文细黑" panose="02010600040101010101" pitchFamily="2" charset="-122"/>
              </a:rPr>
              <a:t>C10</a:t>
            </a:r>
            <a:r>
              <a:rPr lang="zh-CN" altLang="en-US" dirty="0">
                <a:latin typeface="华文细黑" panose="02010600040101010101" pitchFamily="2" charset="-122"/>
                <a:ea typeface="华文细黑" panose="02010600040101010101" pitchFamily="2" charset="-122"/>
              </a:rPr>
              <a:t>素砼浇筑，两侧用混合砂浆粉刷。水沟与市政排水管道相连，施工现场污水排放采用</a:t>
            </a:r>
            <a:r>
              <a:rPr lang="en-US" altLang="zh-CN" dirty="0">
                <a:latin typeface="华文细黑" panose="02010600040101010101" pitchFamily="2" charset="-122"/>
                <a:ea typeface="华文细黑" panose="02010600040101010101" pitchFamily="2" charset="-122"/>
              </a:rPr>
              <a:t>m220puc</a:t>
            </a:r>
            <a:r>
              <a:rPr lang="zh-CN" altLang="en-US" dirty="0">
                <a:latin typeface="华文细黑" panose="02010600040101010101" pitchFamily="2" charset="-122"/>
                <a:ea typeface="华文细黑" panose="02010600040101010101" pitchFamily="2" charset="-122"/>
              </a:rPr>
              <a:t>波纹管。</a:t>
            </a:r>
            <a:br>
              <a:rPr lang="zh-CN" altLang="en-US" dirty="0">
                <a:latin typeface="华文细黑" panose="02010600040101010101" pitchFamily="2" charset="-122"/>
                <a:ea typeface="华文细黑" panose="02010600040101010101" pitchFamily="2" charset="-122"/>
              </a:rPr>
            </a:br>
            <a:r>
              <a:rPr lang="zh-CN" altLang="en-US" dirty="0">
                <a:latin typeface="华文细黑" panose="02010600040101010101" pitchFamily="2" charset="-122"/>
                <a:ea typeface="华文细黑" panose="02010600040101010101" pitchFamily="2" charset="-122"/>
              </a:rPr>
              <a:t> </a:t>
            </a:r>
          </a:p>
          <a:p>
            <a:r>
              <a:rPr lang="en-US" altLang="zh-CN" dirty="0">
                <a:latin typeface="华文细黑" panose="02010600040101010101" pitchFamily="2" charset="-122"/>
                <a:ea typeface="华文细黑" panose="02010600040101010101" pitchFamily="2" charset="-122"/>
              </a:rPr>
              <a:t>4.</a:t>
            </a:r>
            <a:r>
              <a:rPr lang="zh-CN" altLang="en-US" dirty="0">
                <a:latin typeface="华文细黑" panose="02010600040101010101" pitchFamily="2" charset="-122"/>
                <a:ea typeface="华文细黑" panose="02010600040101010101" pitchFamily="2" charset="-122"/>
              </a:rPr>
              <a:t>积极美化施工现场环境，根据季节变化，适当进行绿化布置。</a:t>
            </a:r>
            <a:br>
              <a:rPr lang="zh-CN" altLang="en-US" dirty="0">
                <a:latin typeface="华文细黑" panose="02010600040101010101" pitchFamily="2" charset="-122"/>
                <a:ea typeface="华文细黑" panose="02010600040101010101" pitchFamily="2" charset="-122"/>
              </a:rPr>
            </a:br>
            <a:r>
              <a:rPr lang="zh-CN" altLang="en-US" dirty="0">
                <a:latin typeface="华文细黑" panose="02010600040101010101" pitchFamily="2" charset="-122"/>
                <a:ea typeface="华文细黑" panose="02010600040101010101" pitchFamily="2" charset="-122"/>
              </a:rPr>
              <a:t> </a:t>
            </a:r>
          </a:p>
          <a:p>
            <a:r>
              <a:rPr lang="en-US" altLang="zh-CN" dirty="0">
                <a:latin typeface="华文细黑" panose="02010600040101010101" pitchFamily="2" charset="-122"/>
                <a:ea typeface="华文细黑" panose="02010600040101010101" pitchFamily="2" charset="-122"/>
              </a:rPr>
              <a:t>5.</a:t>
            </a:r>
            <a:r>
              <a:rPr lang="zh-CN" altLang="en-US" dirty="0">
                <a:latin typeface="华文细黑" panose="02010600040101010101" pitchFamily="2" charset="-122"/>
                <a:ea typeface="华文细黑" panose="02010600040101010101" pitchFamily="2" charset="-122"/>
              </a:rPr>
              <a:t>施工现场设置吸烟处，作业区内禁止随意吸烟，并制定罚款制度。</a:t>
            </a:r>
          </a:p>
        </p:txBody>
      </p:sp>
      <p:pic>
        <p:nvPicPr>
          <p:cNvPr id="5" name="Picture 2"/>
          <p:cNvPicPr>
            <a:picLocks noChangeAspect="1" noChangeArrowheads="1"/>
          </p:cNvPicPr>
          <p:nvPr/>
        </p:nvPicPr>
        <p:blipFill>
          <a:blip r:embed="rId3" cstate="print"/>
          <a:srcRect/>
          <a:stretch>
            <a:fillRect/>
          </a:stretch>
        </p:blipFill>
        <p:spPr bwMode="auto">
          <a:xfrm>
            <a:off x="7762083" y="2276872"/>
            <a:ext cx="3837233" cy="2733513"/>
          </a:xfrm>
          <a:prstGeom prst="rect">
            <a:avLst/>
          </a:prstGeom>
          <a:noFill/>
          <a:ln w="9525">
            <a:noFill/>
            <a:miter lim="800000"/>
            <a:headEnd/>
            <a:tailEnd/>
          </a:ln>
        </p:spPr>
      </p:pic>
    </p:spTree>
    <p:extLst>
      <p:ext uri="{BB962C8B-B14F-4D97-AF65-F5344CB8AC3E}">
        <p14:creationId xmlns:p14="http://schemas.microsoft.com/office/powerpoint/2010/main" val="2815108300"/>
      </p:ext>
    </p:extLst>
  </p:cSld>
  <p:clrMapOvr>
    <a:masterClrMapping/>
  </p:clrMapOvr>
  <p:transition spd="slow">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1477328"/>
          </a:xfrm>
          <a:prstGeom prst="rect">
            <a:avLst/>
          </a:prstGeom>
          <a:noFill/>
        </p:spPr>
        <p:txBody>
          <a:bodyPr wrap="square" rtlCol="0">
            <a:spAutoFit/>
          </a:bodyPr>
          <a:lstStyle/>
          <a:p>
            <a:pPr marL="0" lvl="1"/>
            <a:r>
              <a:rPr lang="zh-CN" altLang="en-US" dirty="0" smtClean="0">
                <a:solidFill>
                  <a:schemeClr val="accent2"/>
                </a:solidFill>
                <a:latin typeface="+mn-ea"/>
                <a:ea typeface="+mn-ea"/>
              </a:rPr>
              <a:t>施工</a:t>
            </a:r>
            <a:r>
              <a:rPr lang="zh-CN" altLang="en-US" dirty="0">
                <a:solidFill>
                  <a:schemeClr val="accent2"/>
                </a:solidFill>
                <a:latin typeface="+mn-ea"/>
                <a:ea typeface="+mn-ea"/>
              </a:rPr>
              <a:t>项目管理的全过程</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r>
              <a:rPr lang="en-US" altLang="zh-CN" sz="2000" b="1" dirty="0">
                <a:latin typeface="华文细黑" panose="02010600040101010101" pitchFamily="2" charset="-122"/>
                <a:ea typeface="华文细黑" panose="02010600040101010101" pitchFamily="2" charset="-122"/>
              </a:rPr>
              <a:t>2</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690071" y="1555593"/>
            <a:ext cx="6840760" cy="4662815"/>
          </a:xfrm>
          <a:prstGeom prst="rect">
            <a:avLst/>
          </a:prstGeom>
        </p:spPr>
        <p:txBody>
          <a:bodyPr wrap="square">
            <a:spAutoFit/>
          </a:bodyPr>
          <a:lstStyle/>
          <a:p>
            <a:pPr>
              <a:lnSpc>
                <a:spcPct val="150000"/>
              </a:lnSpc>
            </a:pPr>
            <a:r>
              <a:rPr lang="zh-CN" altLang="en-US" dirty="0" smtClean="0">
                <a:solidFill>
                  <a:schemeClr val="accent1"/>
                </a:solidFill>
                <a:latin typeface="微软雅黑" panose="020B0503020204020204" pitchFamily="34" charset="-122"/>
                <a:ea typeface="微软雅黑" panose="020B0503020204020204" pitchFamily="34" charset="-122"/>
              </a:rPr>
              <a:t>我们</a:t>
            </a:r>
            <a:r>
              <a:rPr lang="zh-CN" altLang="en-US" dirty="0">
                <a:solidFill>
                  <a:schemeClr val="accent1"/>
                </a:solidFill>
                <a:latin typeface="微软雅黑" panose="020B0503020204020204" pitchFamily="34" charset="-122"/>
                <a:ea typeface="微软雅黑" panose="020B0503020204020204" pitchFamily="34" charset="-122"/>
              </a:rPr>
              <a:t>这时所谈的施工项目是指广义的施工项目管理过程。施工项目寿命周期可分为五个阶段，构成了施工项目管理有序的全过程</a:t>
            </a:r>
            <a:r>
              <a:rPr lang="zh-CN" altLang="en-US" dirty="0" smtClean="0">
                <a:solidFill>
                  <a:schemeClr val="accent1"/>
                </a:solidFill>
                <a:latin typeface="微软雅黑" panose="020B0503020204020204" pitchFamily="34" charset="-122"/>
                <a:ea typeface="微软雅黑" panose="020B0503020204020204" pitchFamily="34" charset="-122"/>
              </a:rPr>
              <a:t>。</a:t>
            </a:r>
            <a:endParaRPr lang="en-US" altLang="zh-CN" dirty="0" smtClean="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b="1" dirty="0">
                <a:solidFill>
                  <a:schemeClr val="accent1"/>
                </a:solidFill>
                <a:latin typeface="微软雅黑" panose="020B0503020204020204" pitchFamily="34" charset="-122"/>
                <a:ea typeface="微软雅黑" panose="020B0503020204020204" pitchFamily="34" charset="-122"/>
              </a:rPr>
              <a:t>（一） 投标、签约阶段</a:t>
            </a:r>
            <a:r>
              <a:rPr lang="zh-CN" altLang="en-US" dirty="0">
                <a:solidFill>
                  <a:schemeClr val="accent1"/>
                </a:solidFill>
                <a:latin typeface="微软雅黑" panose="020B0503020204020204" pitchFamily="34" charset="-122"/>
                <a:ea typeface="微软雅黑" panose="020B0503020204020204" pitchFamily="34" charset="-122"/>
              </a:rPr>
              <a:t/>
            </a:r>
            <a:br>
              <a:rPr lang="zh-CN" altLang="en-US" dirty="0">
                <a:solidFill>
                  <a:schemeClr val="accent1"/>
                </a:solidFill>
                <a:latin typeface="微软雅黑" panose="020B0503020204020204" pitchFamily="34" charset="-122"/>
                <a:ea typeface="微软雅黑" panose="020B0503020204020204" pitchFamily="34" charset="-122"/>
              </a:rPr>
            </a:br>
            <a:r>
              <a:rPr lang="zh-CN" altLang="en-US" dirty="0">
                <a:solidFill>
                  <a:schemeClr val="accent1"/>
                </a:solidFill>
                <a:latin typeface="微软雅黑" panose="020B0503020204020204" pitchFamily="34" charset="-122"/>
                <a:ea typeface="微软雅黑" panose="020B0503020204020204" pitchFamily="34" charset="-122"/>
              </a:rPr>
              <a:t>业主单位对建设项目进行设计和建设准备、具备了招标条件以后，便发出广告（或 邀请函 ），施工单位见到招标广告或邀请函后，从作出投标决策至中标签约，实质上便是在进准备、具备了招标条件以后，便发出广告（或 邀请函 ），施工单位见到招标广告或邀请函后，从作出投标决策至中标签约，实质上便是在进行施工项目的工作。这是施工项目寿命周期的第一阶段，可称为立项阶段。本阶段的最终管理目标是</a:t>
            </a:r>
            <a:r>
              <a:rPr lang="zh-CN" altLang="en-US" dirty="0" smtClean="0">
                <a:solidFill>
                  <a:schemeClr val="accent1"/>
                </a:solidFill>
                <a:latin typeface="微软雅黑" panose="020B0503020204020204" pitchFamily="34" charset="-122"/>
                <a:ea typeface="微软雅黑" panose="020B0503020204020204" pitchFamily="34" charset="-122"/>
              </a:rPr>
              <a:t>签订工程承包合同</a:t>
            </a:r>
            <a:r>
              <a:rPr lang="zh-CN" altLang="en-US"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a:r>
            <a:b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b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3" cstate="print"/>
          <a:srcRect/>
          <a:stretch>
            <a:fillRect/>
          </a:stretch>
        </p:blipFill>
        <p:spPr bwMode="auto">
          <a:xfrm>
            <a:off x="7555376" y="1916832"/>
            <a:ext cx="4355515" cy="2874640"/>
          </a:xfrm>
          <a:prstGeom prst="rect">
            <a:avLst/>
          </a:prstGeom>
          <a:noFill/>
          <a:ln w="9525">
            <a:noFill/>
            <a:miter lim="800000"/>
            <a:headEnd/>
            <a:tailEnd/>
          </a:ln>
        </p:spPr>
      </p:pic>
    </p:spTree>
    <p:extLst>
      <p:ext uri="{BB962C8B-B14F-4D97-AF65-F5344CB8AC3E}">
        <p14:creationId xmlns:p14="http://schemas.microsoft.com/office/powerpoint/2010/main" val="2828290920"/>
      </p:ext>
    </p:extLst>
  </p:cSld>
  <p:clrMapOvr>
    <a:masterClrMapping/>
  </p:clrMapOvr>
  <p:transition spd="slow">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1200329"/>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建筑工程</a:t>
            </a:r>
            <a:r>
              <a:rPr lang="zh-CN" altLang="en-US" dirty="0">
                <a:solidFill>
                  <a:schemeClr val="accent2"/>
                </a:solidFill>
                <a:latin typeface="+mn-ea"/>
                <a:ea typeface="+mn-ea"/>
              </a:rPr>
              <a:t>文明施工管理办法</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r>
              <a:rPr lang="en-US" altLang="zh-CN" sz="2000" b="1" dirty="0">
                <a:latin typeface="华文细黑" panose="02010600040101010101" pitchFamily="2" charset="-122"/>
                <a:ea typeface="华文细黑" panose="02010600040101010101" pitchFamily="2" charset="-122"/>
              </a:rPr>
              <a:t>2</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5082559" y="2348880"/>
            <a:ext cx="6840760" cy="2585323"/>
          </a:xfrm>
          <a:prstGeom prst="rect">
            <a:avLst/>
          </a:prstGeom>
        </p:spPr>
        <p:txBody>
          <a:bodyPr wrap="square">
            <a:spAutoFit/>
          </a:bodyPr>
          <a:lstStyle/>
          <a:p>
            <a:pPr>
              <a:lnSpc>
                <a:spcPct val="150000"/>
              </a:lnSpc>
            </a:pPr>
            <a:r>
              <a:rPr lang="zh-CN" altLang="en-US" b="1" dirty="0" smtClean="0">
                <a:solidFill>
                  <a:schemeClr val="accent1"/>
                </a:solidFill>
                <a:latin typeface="微软雅黑" panose="020B0503020204020204" pitchFamily="34" charset="-122"/>
                <a:ea typeface="微软雅黑" panose="020B0503020204020204" pitchFamily="34" charset="-122"/>
              </a:rPr>
              <a:t>（</a:t>
            </a:r>
            <a:r>
              <a:rPr lang="zh-CN" altLang="en-US" b="1" dirty="0">
                <a:solidFill>
                  <a:schemeClr val="accent1"/>
                </a:solidFill>
                <a:latin typeface="微软雅黑" panose="020B0503020204020204" pitchFamily="34" charset="-122"/>
                <a:ea typeface="微软雅黑" panose="020B0503020204020204" pitchFamily="34" charset="-122"/>
              </a:rPr>
              <a:t>二） 施工准备阶段</a:t>
            </a:r>
            <a:r>
              <a:rPr lang="zh-CN" altLang="en-US" dirty="0">
                <a:solidFill>
                  <a:schemeClr val="accent1"/>
                </a:solidFill>
                <a:latin typeface="微软雅黑" panose="020B0503020204020204" pitchFamily="34" charset="-122"/>
                <a:ea typeface="微软雅黑" panose="020B0503020204020204" pitchFamily="34" charset="-122"/>
              </a:rPr>
              <a:t/>
            </a:r>
            <a:br>
              <a:rPr lang="zh-CN" altLang="en-US" dirty="0">
                <a:solidFill>
                  <a:schemeClr val="accent1"/>
                </a:solidFill>
                <a:latin typeface="微软雅黑" panose="020B0503020204020204" pitchFamily="34" charset="-122"/>
                <a:ea typeface="微软雅黑" panose="020B0503020204020204" pitchFamily="34" charset="-122"/>
              </a:rPr>
            </a:br>
            <a:r>
              <a:rPr lang="zh-CN" altLang="en-US" dirty="0">
                <a:solidFill>
                  <a:schemeClr val="accent1"/>
                </a:solidFill>
                <a:latin typeface="微软雅黑" panose="020B0503020204020204" pitchFamily="34" charset="-122"/>
                <a:ea typeface="微软雅黑" panose="020B0503020204020204" pitchFamily="34" charset="-122"/>
              </a:rPr>
              <a:t>施工单位与业主单位签订了工程承包合同、交易关系正工确立后，便应</a:t>
            </a:r>
            <a:r>
              <a:rPr lang="zh-CN" altLang="en-US" dirty="0" smtClean="0">
                <a:solidFill>
                  <a:schemeClr val="accent1"/>
                </a:solidFill>
                <a:latin typeface="微软雅黑" panose="020B0503020204020204" pitchFamily="34" charset="-122"/>
                <a:ea typeface="微软雅黑" panose="020B0503020204020204" pitchFamily="34" charset="-122"/>
              </a:rPr>
              <a:t>组建项目</a:t>
            </a:r>
            <a:r>
              <a:rPr lang="zh-CN" altLang="en-US" dirty="0">
                <a:solidFill>
                  <a:schemeClr val="accent1"/>
                </a:solidFill>
                <a:latin typeface="微软雅黑" panose="020B0503020204020204" pitchFamily="34" charset="-122"/>
                <a:ea typeface="微软雅黑" panose="020B0503020204020204" pitchFamily="34" charset="-122"/>
              </a:rPr>
              <a:t>经理部 ，然后以 项目经理 为主，与 企业经营 层和管理层、业主单位进行配合，进行施工准备，使工程具备开工和连续施工的基本条件。</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a:r>
            <a:b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b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3" cstate="print"/>
          <a:srcRect/>
          <a:stretch>
            <a:fillRect/>
          </a:stretch>
        </p:blipFill>
        <p:spPr bwMode="auto">
          <a:xfrm>
            <a:off x="544987" y="1988840"/>
            <a:ext cx="4113235" cy="3066852"/>
          </a:xfrm>
          <a:prstGeom prst="rect">
            <a:avLst/>
          </a:prstGeom>
          <a:noFill/>
          <a:ln w="9525">
            <a:noFill/>
            <a:miter lim="800000"/>
            <a:headEnd/>
            <a:tailEnd/>
          </a:ln>
        </p:spPr>
      </p:pic>
    </p:spTree>
    <p:extLst>
      <p:ext uri="{BB962C8B-B14F-4D97-AF65-F5344CB8AC3E}">
        <p14:creationId xmlns:p14="http://schemas.microsoft.com/office/powerpoint/2010/main" val="3450250278"/>
      </p:ext>
    </p:extLst>
  </p:cSld>
  <p:clrMapOvr>
    <a:masterClrMapping/>
  </p:clrMapOvr>
  <p:transition spd="slow">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1200329"/>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建筑工程</a:t>
            </a:r>
            <a:r>
              <a:rPr lang="zh-CN" altLang="en-US" dirty="0">
                <a:solidFill>
                  <a:schemeClr val="accent2"/>
                </a:solidFill>
                <a:latin typeface="+mn-ea"/>
                <a:ea typeface="+mn-ea"/>
              </a:rPr>
              <a:t>文明施工管理办法</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r>
              <a:rPr lang="en-US" altLang="zh-CN" sz="2000" b="1" dirty="0">
                <a:latin typeface="华文细黑" panose="02010600040101010101" pitchFamily="2" charset="-122"/>
                <a:ea typeface="华文细黑" panose="02010600040101010101" pitchFamily="2" charset="-122"/>
              </a:rPr>
              <a:t>2</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608108" y="1844825"/>
            <a:ext cx="6840760" cy="2585323"/>
          </a:xfrm>
          <a:prstGeom prst="rect">
            <a:avLst/>
          </a:prstGeom>
        </p:spPr>
        <p:txBody>
          <a:bodyPr wrap="square">
            <a:spAutoFit/>
          </a:bodyPr>
          <a:lstStyle/>
          <a:p>
            <a:pPr>
              <a:lnSpc>
                <a:spcPct val="150000"/>
              </a:lnSpc>
            </a:pPr>
            <a:r>
              <a:rPr lang="zh-CN" altLang="en-US" b="1" dirty="0" smtClean="0">
                <a:solidFill>
                  <a:schemeClr val="accent1"/>
                </a:solidFill>
                <a:latin typeface="微软雅黑" panose="020B0503020204020204" pitchFamily="34" charset="-122"/>
                <a:ea typeface="微软雅黑" panose="020B0503020204020204" pitchFamily="34" charset="-122"/>
              </a:rPr>
              <a:t>（三</a:t>
            </a:r>
            <a:r>
              <a:rPr lang="zh-CN" altLang="en-US" b="1" dirty="0">
                <a:solidFill>
                  <a:schemeClr val="accent1"/>
                </a:solidFill>
                <a:latin typeface="微软雅黑" panose="020B0503020204020204" pitchFamily="34" charset="-122"/>
                <a:ea typeface="微软雅黑" panose="020B0503020204020204" pitchFamily="34" charset="-122"/>
              </a:rPr>
              <a:t>） 施工</a:t>
            </a:r>
            <a:r>
              <a:rPr lang="zh-CN" altLang="en-US" b="1" dirty="0" smtClean="0">
                <a:solidFill>
                  <a:schemeClr val="accent1"/>
                </a:solidFill>
                <a:latin typeface="微软雅黑" panose="020B0503020204020204" pitchFamily="34" charset="-122"/>
                <a:ea typeface="微软雅黑" panose="020B0503020204020204" pitchFamily="34" charset="-122"/>
              </a:rPr>
              <a:t>阶段</a:t>
            </a:r>
            <a:r>
              <a:rPr lang="zh-CN" altLang="en-US" b="1" dirty="0">
                <a:solidFill>
                  <a:schemeClr val="accent1"/>
                </a:solidFill>
                <a:latin typeface="微软雅黑" panose="020B0503020204020204" pitchFamily="34" charset="-122"/>
                <a:ea typeface="微软雅黑" panose="020B0503020204020204" pitchFamily="34" charset="-122"/>
              </a:rPr>
              <a:t/>
            </a:r>
            <a:br>
              <a:rPr lang="zh-CN" altLang="en-US" b="1" dirty="0">
                <a:solidFill>
                  <a:schemeClr val="accent1"/>
                </a:solidFill>
                <a:latin typeface="微软雅黑" panose="020B0503020204020204" pitchFamily="34" charset="-122"/>
                <a:ea typeface="微软雅黑" panose="020B0503020204020204" pitchFamily="34" charset="-122"/>
              </a:rPr>
            </a:br>
            <a:r>
              <a:rPr lang="zh-CN" altLang="en-US" dirty="0">
                <a:solidFill>
                  <a:schemeClr val="accent1"/>
                </a:solidFill>
                <a:latin typeface="微软雅黑" panose="020B0503020204020204" pitchFamily="34" charset="-122"/>
                <a:ea typeface="微软雅黑" panose="020B0503020204020204" pitchFamily="34" charset="-122"/>
              </a:rPr>
              <a:t>这是一个自开工至竣工的实施过程。在这一过程中，项目经理部既是决策机构，又是责任机构。经营管理层、业主单位、监理单位的作用是支持、监督与协调。这一阶段的目标是完成合同规定的全部施工任务，达到验收、交工的条件。</a:t>
            </a: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
            </a:r>
            <a:b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b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3" cstate="print"/>
          <a:srcRect/>
          <a:stretch>
            <a:fillRect/>
          </a:stretch>
        </p:blipFill>
        <p:spPr bwMode="auto">
          <a:xfrm>
            <a:off x="7682558" y="1841493"/>
            <a:ext cx="4244975" cy="3162300"/>
          </a:xfrm>
          <a:prstGeom prst="rect">
            <a:avLst/>
          </a:prstGeom>
          <a:noFill/>
          <a:ln w="9525">
            <a:noFill/>
            <a:miter lim="800000"/>
            <a:headEnd/>
            <a:tailEnd/>
          </a:ln>
        </p:spPr>
      </p:pic>
    </p:spTree>
    <p:extLst>
      <p:ext uri="{BB962C8B-B14F-4D97-AF65-F5344CB8AC3E}">
        <p14:creationId xmlns:p14="http://schemas.microsoft.com/office/powerpoint/2010/main" val="2776983991"/>
      </p:ext>
    </p:extLst>
  </p:cSld>
  <p:clrMapOvr>
    <a:masterClrMapping/>
  </p:clrMapOvr>
  <p:transition spd="slow">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1200329"/>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建筑工程</a:t>
            </a:r>
            <a:r>
              <a:rPr lang="zh-CN" altLang="en-US" dirty="0">
                <a:solidFill>
                  <a:schemeClr val="accent2"/>
                </a:solidFill>
                <a:latin typeface="+mn-ea"/>
                <a:ea typeface="+mn-ea"/>
              </a:rPr>
              <a:t>文明施工管理办法</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r>
              <a:rPr lang="en-US" altLang="zh-CN" sz="2000" b="1" dirty="0">
                <a:latin typeface="华文细黑" panose="02010600040101010101" pitchFamily="2" charset="-122"/>
                <a:ea typeface="华文细黑" panose="02010600040101010101" pitchFamily="2" charset="-122"/>
              </a:rPr>
              <a:t>2</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4974547" y="1988841"/>
            <a:ext cx="6840760" cy="3000821"/>
          </a:xfrm>
          <a:prstGeom prst="rect">
            <a:avLst/>
          </a:prstGeom>
        </p:spPr>
        <p:txBody>
          <a:bodyPr wrap="square">
            <a:spAutoFit/>
          </a:bodyPr>
          <a:lstStyle/>
          <a:p>
            <a:pPr>
              <a:lnSpc>
                <a:spcPct val="150000"/>
              </a:lnSpc>
            </a:pPr>
            <a:r>
              <a:rPr lang="zh-CN" altLang="en-US" b="1" dirty="0" smtClean="0">
                <a:solidFill>
                  <a:schemeClr val="accent1"/>
                </a:solidFill>
                <a:latin typeface="微软雅黑" panose="020B0503020204020204" pitchFamily="34" charset="-122"/>
                <a:ea typeface="微软雅黑" panose="020B0503020204020204" pitchFamily="34" charset="-122"/>
              </a:rPr>
              <a:t>（</a:t>
            </a:r>
            <a:r>
              <a:rPr lang="zh-CN" altLang="en-US" b="1" dirty="0">
                <a:solidFill>
                  <a:schemeClr val="accent1"/>
                </a:solidFill>
                <a:latin typeface="微软雅黑" panose="020B0503020204020204" pitchFamily="34" charset="-122"/>
                <a:ea typeface="微软雅黑" panose="020B0503020204020204" pitchFamily="34" charset="-122"/>
              </a:rPr>
              <a:t>四） 验收、交工与结算阶段</a:t>
            </a:r>
            <a:r>
              <a:rPr lang="zh-CN" altLang="en-US" dirty="0">
                <a:solidFill>
                  <a:schemeClr val="accent1"/>
                </a:solidFill>
                <a:latin typeface="微软雅黑" panose="020B0503020204020204" pitchFamily="34" charset="-122"/>
                <a:ea typeface="微软雅黑" panose="020B0503020204020204" pitchFamily="34" charset="-122"/>
              </a:rPr>
              <a:t/>
            </a:r>
            <a:br>
              <a:rPr lang="zh-CN" altLang="en-US" dirty="0">
                <a:solidFill>
                  <a:schemeClr val="accent1"/>
                </a:solidFill>
                <a:latin typeface="微软雅黑" panose="020B0503020204020204" pitchFamily="34" charset="-122"/>
                <a:ea typeface="微软雅黑" panose="020B0503020204020204" pitchFamily="34" charset="-122"/>
              </a:rPr>
            </a:br>
            <a:r>
              <a:rPr lang="zh-CN" altLang="en-US" dirty="0">
                <a:solidFill>
                  <a:schemeClr val="accent1"/>
                </a:solidFill>
                <a:latin typeface="微软雅黑" panose="020B0503020204020204" pitchFamily="34" charset="-122"/>
                <a:ea typeface="微软雅黑" panose="020B0503020204020204" pitchFamily="34" charset="-122"/>
              </a:rPr>
              <a:t>这一阶段可称作“结束阶段”。与建设项目的 竣工验收 阶段协调同步进行。其目标是对项目成果进行总评、评价，对外结清债，结束交易关系。</a:t>
            </a:r>
            <a:br>
              <a:rPr lang="zh-CN" altLang="en-US" dirty="0">
                <a:solidFill>
                  <a:schemeClr val="accent1"/>
                </a:solidFill>
                <a:latin typeface="微软雅黑" panose="020B0503020204020204" pitchFamily="34" charset="-122"/>
                <a:ea typeface="微软雅黑" panose="020B0503020204020204" pitchFamily="34" charset="-122"/>
              </a:rPr>
            </a:br>
            <a:r>
              <a:rPr lang="zh-CN" altLang="en-US" dirty="0" smtClean="0">
                <a:solidFill>
                  <a:schemeClr val="accent1"/>
                </a:solidFill>
                <a:latin typeface="微软雅黑" panose="020B0503020204020204" pitchFamily="34" charset="-122"/>
                <a:ea typeface="微软雅黑" panose="020B0503020204020204" pitchFamily="34" charset="-122"/>
              </a:rPr>
              <a:t>本</a:t>
            </a:r>
            <a:r>
              <a:rPr lang="zh-CN" altLang="en-US" dirty="0">
                <a:solidFill>
                  <a:schemeClr val="accent1"/>
                </a:solidFill>
                <a:latin typeface="微软雅黑" panose="020B0503020204020204" pitchFamily="34" charset="-122"/>
                <a:ea typeface="微软雅黑" panose="020B0503020204020204" pitchFamily="34" charset="-122"/>
              </a:rPr>
              <a:t>阶段主要进行以下工作： 工程收尾 、进行试运转。 在预检的基础上接受正式验收整理、移交竣工文件，</a:t>
            </a:r>
            <a:r>
              <a:rPr lang="zh-CN" altLang="en-US" dirty="0" smtClean="0">
                <a:solidFill>
                  <a:schemeClr val="accent1"/>
                </a:solidFill>
                <a:latin typeface="微软雅黑" panose="020B0503020204020204" pitchFamily="34" charset="-122"/>
                <a:ea typeface="微软雅黑" panose="020B0503020204020204" pitchFamily="34" charset="-122"/>
              </a:rPr>
              <a:t>进行财务</a:t>
            </a:r>
            <a:r>
              <a:rPr lang="zh-CN" altLang="en-US" dirty="0">
                <a:solidFill>
                  <a:schemeClr val="accent1"/>
                </a:solidFill>
                <a:latin typeface="微软雅黑" panose="020B0503020204020204" pitchFamily="34" charset="-122"/>
                <a:ea typeface="微软雅黑" panose="020B0503020204020204" pitchFamily="34" charset="-122"/>
              </a:rPr>
              <a:t>结算 ，总结工作，编制竣工 总结报告 办理工程交付手续</a:t>
            </a:r>
            <a:r>
              <a:rPr lang="zh-CN" altLang="en-US" dirty="0" smtClean="0">
                <a:solidFill>
                  <a:schemeClr val="accent1"/>
                </a:solidFill>
                <a:latin typeface="微软雅黑" panose="020B0503020204020204" pitchFamily="34" charset="-122"/>
                <a:ea typeface="微软雅黑" panose="020B0503020204020204" pitchFamily="34" charset="-122"/>
              </a:rPr>
              <a:t>。项目</a:t>
            </a:r>
            <a:r>
              <a:rPr lang="zh-CN" altLang="en-US" dirty="0">
                <a:solidFill>
                  <a:schemeClr val="accent1"/>
                </a:solidFill>
                <a:latin typeface="微软雅黑" panose="020B0503020204020204" pitchFamily="34" charset="-122"/>
                <a:ea typeface="微软雅黑" panose="020B0503020204020204" pitchFamily="34" charset="-122"/>
              </a:rPr>
              <a:t>经理部解体。</a:t>
            </a:r>
          </a:p>
        </p:txBody>
      </p:sp>
      <p:pic>
        <p:nvPicPr>
          <p:cNvPr id="5" name="Picture 2"/>
          <p:cNvPicPr>
            <a:picLocks noChangeAspect="1" noChangeArrowheads="1"/>
          </p:cNvPicPr>
          <p:nvPr/>
        </p:nvPicPr>
        <p:blipFill>
          <a:blip r:embed="rId3" cstate="print"/>
          <a:srcRect/>
          <a:stretch>
            <a:fillRect/>
          </a:stretch>
        </p:blipFill>
        <p:spPr bwMode="auto">
          <a:xfrm>
            <a:off x="265734" y="1988841"/>
            <a:ext cx="4252913" cy="3170237"/>
          </a:xfrm>
          <a:prstGeom prst="rect">
            <a:avLst/>
          </a:prstGeom>
          <a:noFill/>
          <a:ln w="9525">
            <a:noFill/>
            <a:miter lim="800000"/>
            <a:headEnd/>
            <a:tailEnd/>
          </a:ln>
        </p:spPr>
      </p:pic>
    </p:spTree>
    <p:extLst>
      <p:ext uri="{BB962C8B-B14F-4D97-AF65-F5344CB8AC3E}">
        <p14:creationId xmlns:p14="http://schemas.microsoft.com/office/powerpoint/2010/main" val="3131621948"/>
      </p:ext>
    </p:extLst>
  </p:cSld>
  <p:clrMapOvr>
    <a:masterClrMapping/>
  </p:clrMapOvr>
  <p:transition spd="slow">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1200329"/>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建筑工程</a:t>
            </a:r>
            <a:r>
              <a:rPr lang="zh-CN" altLang="en-US" dirty="0">
                <a:solidFill>
                  <a:schemeClr val="accent2"/>
                </a:solidFill>
                <a:latin typeface="+mn-ea"/>
                <a:ea typeface="+mn-ea"/>
              </a:rPr>
              <a:t>文明施工管理办法</a:t>
            </a:r>
          </a:p>
          <a:p>
            <a:pPr marL="0" lvl="1"/>
            <a:endParaRPr lang="zh-CN" altLang="en-US" dirty="0">
              <a:solidFill>
                <a:schemeClr val="accent2"/>
              </a:solidFill>
              <a:latin typeface="+mn-ea"/>
              <a:ea typeface="+mn-ea"/>
            </a:endParaRPr>
          </a:p>
          <a:p>
            <a:pPr marL="0" lvl="1"/>
            <a:endParaRPr lang="zh-CN" altLang="en-US" dirty="0">
              <a:solidFill>
                <a:schemeClr val="accent2"/>
              </a:solidFill>
              <a:latin typeface="+mn-ea"/>
              <a:ea typeface="+mn-ea"/>
            </a:endParaRPr>
          </a:p>
          <a:p>
            <a:pPr marL="0" lvl="1">
              <a:buFont typeface="Arial" pitchFamily="34" charset="0"/>
              <a:buNone/>
            </a:pPr>
            <a:endParaRPr lang="zh-CN" altLang="en-US" dirty="0">
              <a:solidFill>
                <a:schemeClr val="accent2"/>
              </a:solidFill>
              <a:latin typeface="+mn-ea"/>
              <a:ea typeface="+mn-ea"/>
            </a:endParaRPr>
          </a:p>
        </p:txBody>
      </p:sp>
      <p:sp>
        <p:nvSpPr>
          <p:cNvPr id="11" name="文本框 10">
            <a:extLst>
              <a:ext uri="{FF2B5EF4-FFF2-40B4-BE49-F238E27FC236}">
                <a16:creationId xmlns="" xmlns:a16="http://schemas.microsoft.com/office/drawing/2014/main" id="{5FA4DEFD-7A35-4DB1-9E48-A80AEEC2FAB1}"/>
              </a:ext>
            </a:extLst>
          </p:cNvPr>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a:t>
            </a:r>
            <a:r>
              <a:rPr lang="zh-CN" altLang="en-US" sz="2000" b="1" dirty="0" smtClean="0">
                <a:latin typeface="华文细黑" panose="02010600040101010101" pitchFamily="2" charset="-122"/>
                <a:ea typeface="华文细黑" panose="02010600040101010101" pitchFamily="2" charset="-122"/>
              </a:rPr>
              <a:t>知识</a:t>
            </a:r>
            <a:r>
              <a:rPr lang="en-US" altLang="zh-CN" sz="2000" b="1" dirty="0">
                <a:latin typeface="华文细黑" panose="02010600040101010101" pitchFamily="2" charset="-122"/>
                <a:ea typeface="华文细黑" panose="02010600040101010101" pitchFamily="2" charset="-122"/>
              </a:rPr>
              <a:t>2</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500096" y="1844825"/>
            <a:ext cx="6840760" cy="3416320"/>
          </a:xfrm>
          <a:prstGeom prst="rect">
            <a:avLst/>
          </a:prstGeom>
        </p:spPr>
        <p:txBody>
          <a:bodyPr wrap="square">
            <a:spAutoFit/>
          </a:bodyPr>
          <a:lstStyle/>
          <a:p>
            <a:pPr>
              <a:lnSpc>
                <a:spcPct val="150000"/>
              </a:lnSpc>
            </a:pPr>
            <a:r>
              <a:rPr lang="zh-CN" altLang="en-US" b="1" dirty="0" smtClean="0">
                <a:solidFill>
                  <a:schemeClr val="accent1"/>
                </a:solidFill>
                <a:latin typeface="微软雅黑" panose="020B0503020204020204" pitchFamily="34" charset="-122"/>
                <a:ea typeface="微软雅黑" panose="020B0503020204020204" pitchFamily="34" charset="-122"/>
              </a:rPr>
              <a:t>（</a:t>
            </a:r>
            <a:r>
              <a:rPr lang="zh-CN" altLang="en-US" b="1" dirty="0">
                <a:solidFill>
                  <a:schemeClr val="accent1"/>
                </a:solidFill>
                <a:latin typeface="微软雅黑" panose="020B0503020204020204" pitchFamily="34" charset="-122"/>
                <a:ea typeface="微软雅黑" panose="020B0503020204020204" pitchFamily="34" charset="-122"/>
              </a:rPr>
              <a:t>五）用户服务阶段</a:t>
            </a:r>
            <a:r>
              <a:rPr lang="zh-CN" altLang="en-US" dirty="0">
                <a:solidFill>
                  <a:schemeClr val="accent1"/>
                </a:solidFill>
                <a:latin typeface="微软雅黑" panose="020B0503020204020204" pitchFamily="34" charset="-122"/>
                <a:ea typeface="微软雅黑" panose="020B0503020204020204" pitchFamily="34" charset="-122"/>
              </a:rPr>
              <a:t/>
            </a:r>
            <a:br>
              <a:rPr lang="zh-CN" altLang="en-US" dirty="0">
                <a:solidFill>
                  <a:schemeClr val="accent1"/>
                </a:solidFill>
                <a:latin typeface="微软雅黑" panose="020B0503020204020204" pitchFamily="34" charset="-122"/>
                <a:ea typeface="微软雅黑" panose="020B0503020204020204" pitchFamily="34" charset="-122"/>
              </a:rPr>
            </a:br>
            <a:r>
              <a:rPr lang="zh-CN" altLang="en-US" dirty="0">
                <a:solidFill>
                  <a:schemeClr val="accent1"/>
                </a:solidFill>
                <a:latin typeface="微软雅黑" panose="020B0503020204020204" pitchFamily="34" charset="-122"/>
                <a:ea typeface="微软雅黑" panose="020B0503020204020204" pitchFamily="34" charset="-122"/>
              </a:rPr>
              <a:t>这是施工项目管理的最后阶段。在交工验收后，按合同规定的责任期进行用后服务、回访与保修，规定的责任期进行用后服务、回访与保修，其目的保证使用单位正常使用，发挥效益</a:t>
            </a:r>
            <a:r>
              <a:rPr lang="zh-CN" altLang="en-US" dirty="0" smtClean="0">
                <a:solidFill>
                  <a:schemeClr val="accent1"/>
                </a:solidFill>
                <a:latin typeface="微软雅黑" panose="020B0503020204020204" pitchFamily="34" charset="-122"/>
                <a:ea typeface="微软雅黑" panose="020B0503020204020204" pitchFamily="34" charset="-122"/>
              </a:rPr>
              <a:t>。</a:t>
            </a:r>
            <a:endParaRPr lang="en-US" altLang="zh-CN" dirty="0" smtClean="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accent1"/>
                </a:solidFill>
                <a:latin typeface="微软雅黑" panose="020B0503020204020204" pitchFamily="34" charset="-122"/>
                <a:ea typeface="微软雅黑" panose="020B0503020204020204" pitchFamily="34" charset="-122"/>
              </a:rPr>
              <a:t>在</a:t>
            </a:r>
            <a:r>
              <a:rPr lang="zh-CN" altLang="en-US" dirty="0">
                <a:solidFill>
                  <a:schemeClr val="accent1"/>
                </a:solidFill>
                <a:latin typeface="微软雅黑" panose="020B0503020204020204" pitchFamily="34" charset="-122"/>
                <a:ea typeface="微软雅黑" panose="020B0503020204020204" pitchFamily="34" charset="-122"/>
              </a:rPr>
              <a:t>该阶段中主要进行以下工作： 为保证工程正常使用而作必要的技术咨询和服务。 进行工程回访，听取使用单位意见，总结 经验教训 ，观察使用中的问题，进行必要的维护、维修和保修。 进行沉陷、抗震性能等观察，以服务于宏观事业。</a:t>
            </a:r>
          </a:p>
        </p:txBody>
      </p:sp>
      <p:pic>
        <p:nvPicPr>
          <p:cNvPr id="5" name="Picture 2"/>
          <p:cNvPicPr>
            <a:picLocks noChangeAspect="1" noChangeArrowheads="1"/>
          </p:cNvPicPr>
          <p:nvPr/>
        </p:nvPicPr>
        <p:blipFill>
          <a:blip r:embed="rId3" cstate="print"/>
          <a:srcRect/>
          <a:stretch>
            <a:fillRect/>
          </a:stretch>
        </p:blipFill>
        <p:spPr bwMode="auto">
          <a:xfrm>
            <a:off x="7577212" y="2197957"/>
            <a:ext cx="4104456" cy="2661131"/>
          </a:xfrm>
          <a:prstGeom prst="rect">
            <a:avLst/>
          </a:prstGeom>
          <a:noFill/>
          <a:ln w="9525">
            <a:noFill/>
            <a:miter lim="800000"/>
            <a:headEnd/>
            <a:tailEnd/>
          </a:ln>
        </p:spPr>
      </p:pic>
    </p:spTree>
    <p:extLst>
      <p:ext uri="{BB962C8B-B14F-4D97-AF65-F5344CB8AC3E}">
        <p14:creationId xmlns:p14="http://schemas.microsoft.com/office/powerpoint/2010/main" val="439229324"/>
      </p:ext>
    </p:extLst>
  </p:cSld>
  <p:clrMapOvr>
    <a:masterClrMapping/>
  </p:clrMapOvr>
  <p:transition spd="slow">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srcRect/>
          <a:stretch>
            <a:fillRect/>
          </a:stretch>
        </p:blipFill>
        <p:spPr bwMode="auto">
          <a:xfrm>
            <a:off x="0" y="0"/>
            <a:ext cx="12196763" cy="3997325"/>
          </a:xfrm>
          <a:prstGeom prst="rect">
            <a:avLst/>
          </a:prstGeom>
          <a:noFill/>
          <a:ln w="9525">
            <a:noFill/>
            <a:miter lim="800000"/>
            <a:headEnd/>
            <a:tailEnd/>
          </a:ln>
        </p:spPr>
      </p:pic>
      <p:sp>
        <p:nvSpPr>
          <p:cNvPr id="49" name="Rectangle 3"/>
          <p:cNvSpPr txBox="1">
            <a:spLocks noChangeArrowheads="1"/>
          </p:cNvSpPr>
          <p:nvPr/>
        </p:nvSpPr>
        <p:spPr bwMode="auto">
          <a:xfrm>
            <a:off x="1732879" y="4581128"/>
            <a:ext cx="9190038" cy="1081087"/>
          </a:xfrm>
          <a:prstGeom prst="rect">
            <a:avLst/>
          </a:prstGeom>
          <a:noFill/>
          <a:ln w="9525">
            <a:noFill/>
            <a:miter lim="800000"/>
            <a:headEnd/>
            <a:tailEnd/>
          </a:ln>
        </p:spPr>
        <p:txBody>
          <a:bodyPr anchor="ctr"/>
          <a:lstStyle/>
          <a:p>
            <a:pPr>
              <a:buFont typeface="Arial" pitchFamily="34" charset="0"/>
              <a:buNone/>
            </a:pPr>
            <a:r>
              <a:rPr lang="zh-CN" altLang="en-US" sz="6600" b="1" dirty="0">
                <a:solidFill>
                  <a:srgbClr val="294A5A"/>
                </a:solidFill>
                <a:latin typeface="微软雅黑" pitchFamily="34" charset="-122"/>
                <a:ea typeface="微软雅黑" pitchFamily="34" charset="-122"/>
              </a:rPr>
              <a:t>感谢聆听</a:t>
            </a:r>
          </a:p>
        </p:txBody>
      </p:sp>
      <p:sp>
        <p:nvSpPr>
          <p:cNvPr id="52" name="Freeform 7"/>
          <p:cNvSpPr>
            <a:spLocks/>
          </p:cNvSpPr>
          <p:nvPr/>
        </p:nvSpPr>
        <p:spPr bwMode="auto">
          <a:xfrm>
            <a:off x="10661650" y="5151438"/>
            <a:ext cx="1317625" cy="1319212"/>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a:lstStyle/>
          <a:p>
            <a:pPr>
              <a:buFont typeface="Arial" pitchFamily="34" charset="0"/>
              <a:buNone/>
              <a:defRPr/>
            </a:pPr>
            <a:endParaRPr lang="zh-CN" altLang="en-US">
              <a:solidFill>
                <a:srgbClr val="294A5A"/>
              </a:solidFill>
            </a:endParaRPr>
          </a:p>
        </p:txBody>
      </p:sp>
      <p:sp>
        <p:nvSpPr>
          <p:cNvPr id="9" name="Rectangle 8"/>
          <p:cNvSpPr>
            <a:spLocks noChangeArrowheads="1"/>
          </p:cNvSpPr>
          <p:nvPr/>
        </p:nvSpPr>
        <p:spPr bwMode="auto">
          <a:xfrm>
            <a:off x="9664700" y="3933825"/>
            <a:ext cx="1266825" cy="80963"/>
          </a:xfrm>
          <a:prstGeom prst="rect">
            <a:avLst/>
          </a:prstGeom>
          <a:solidFill>
            <a:schemeClr val="tx2"/>
          </a:solidFill>
          <a:ln w="9525">
            <a:noFill/>
            <a:miter lim="800000"/>
            <a:headEnd/>
            <a:tailEnd/>
          </a:ln>
        </p:spPr>
        <p:txBody>
          <a:bodyPr/>
          <a:lstStyle/>
          <a:p>
            <a:pPr>
              <a:buFont typeface="Arial" pitchFamily="34" charset="0"/>
              <a:buNone/>
            </a:pPr>
            <a:endParaRPr lang="zh-CN" altLang="en-US">
              <a:solidFill>
                <a:srgbClr val="294A5A"/>
              </a:solidFill>
            </a:endParaRPr>
          </a:p>
        </p:txBody>
      </p:sp>
      <p:sp>
        <p:nvSpPr>
          <p:cNvPr id="10" name="Rectangle 9"/>
          <p:cNvSpPr>
            <a:spLocks noChangeArrowheads="1"/>
          </p:cNvSpPr>
          <p:nvPr/>
        </p:nvSpPr>
        <p:spPr bwMode="auto">
          <a:xfrm>
            <a:off x="10931525" y="3933825"/>
            <a:ext cx="1265238" cy="80963"/>
          </a:xfrm>
          <a:prstGeom prst="rect">
            <a:avLst/>
          </a:prstGeom>
          <a:solidFill>
            <a:schemeClr val="bg2"/>
          </a:solidFill>
          <a:ln w="9525">
            <a:noFill/>
            <a:miter lim="800000"/>
            <a:headEnd/>
            <a:tailEnd/>
          </a:ln>
        </p:spPr>
        <p:txBody>
          <a:bodyPr/>
          <a:lstStyle/>
          <a:p>
            <a:pPr>
              <a:buFont typeface="Arial" pitchFamily="34" charset="0"/>
              <a:buNone/>
            </a:pPr>
            <a:endParaRPr lang="zh-CN" altLang="en-US">
              <a:solidFill>
                <a:srgbClr val="294A5A"/>
              </a:solidFill>
            </a:endParaRPr>
          </a:p>
        </p:txBody>
      </p:sp>
    </p:spTree>
  </p:cSld>
  <p:clrMapOvr>
    <a:masterClrMapping/>
  </p:clrMapOvr>
  <p:transition spd="slow" advTm="8843">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14"/>
          <p:cNvSpPr>
            <a:spLocks/>
          </p:cNvSpPr>
          <p:nvPr/>
        </p:nvSpPr>
        <p:spPr bwMode="auto">
          <a:xfrm>
            <a:off x="1273175" y="2884488"/>
            <a:ext cx="298450" cy="344487"/>
          </a:xfrm>
          <a:custGeom>
            <a:avLst/>
            <a:gdLst>
              <a:gd name="T0" fmla="*/ 0 w 336"/>
              <a:gd name="T1" fmla="*/ 194 h 388"/>
              <a:gd name="T2" fmla="*/ 168 w 336"/>
              <a:gd name="T3" fmla="*/ 97 h 388"/>
              <a:gd name="T4" fmla="*/ 336 w 336"/>
              <a:gd name="T5" fmla="*/ 0 h 388"/>
              <a:gd name="T6" fmla="*/ 336 w 336"/>
              <a:gd name="T7" fmla="*/ 194 h 388"/>
              <a:gd name="T8" fmla="*/ 336 w 336"/>
              <a:gd name="T9" fmla="*/ 388 h 388"/>
              <a:gd name="T10" fmla="*/ 168 w 336"/>
              <a:gd name="T11" fmla="*/ 291 h 388"/>
              <a:gd name="T12" fmla="*/ 0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38" name="Freeform 15"/>
          <p:cNvSpPr>
            <a:spLocks/>
          </p:cNvSpPr>
          <p:nvPr/>
        </p:nvSpPr>
        <p:spPr bwMode="auto">
          <a:xfrm>
            <a:off x="1482725" y="3546475"/>
            <a:ext cx="344488" cy="298450"/>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39" name="Freeform 16"/>
          <p:cNvSpPr>
            <a:spLocks/>
          </p:cNvSpPr>
          <p:nvPr/>
        </p:nvSpPr>
        <p:spPr bwMode="auto">
          <a:xfrm>
            <a:off x="1968500" y="4027488"/>
            <a:ext cx="298450" cy="344487"/>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40" name="Freeform 17"/>
          <p:cNvSpPr>
            <a:spLocks/>
          </p:cNvSpPr>
          <p:nvPr/>
        </p:nvSpPr>
        <p:spPr bwMode="auto">
          <a:xfrm>
            <a:off x="2566988" y="4283075"/>
            <a:ext cx="344487" cy="298450"/>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41" name="Freeform 18"/>
          <p:cNvSpPr>
            <a:spLocks/>
          </p:cNvSpPr>
          <p:nvPr/>
        </p:nvSpPr>
        <p:spPr bwMode="auto">
          <a:xfrm>
            <a:off x="3241675" y="4041775"/>
            <a:ext cx="298450" cy="344488"/>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42" name="Freeform 19"/>
          <p:cNvSpPr>
            <a:spLocks/>
          </p:cNvSpPr>
          <p:nvPr/>
        </p:nvSpPr>
        <p:spPr bwMode="auto">
          <a:xfrm>
            <a:off x="3727450" y="3538538"/>
            <a:ext cx="344488" cy="298450"/>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sp>
        <p:nvSpPr>
          <p:cNvPr id="43" name="Freeform 20"/>
          <p:cNvSpPr>
            <a:spLocks/>
          </p:cNvSpPr>
          <p:nvPr/>
        </p:nvSpPr>
        <p:spPr bwMode="auto">
          <a:xfrm>
            <a:off x="3976688" y="2881313"/>
            <a:ext cx="298450" cy="344487"/>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accent1"/>
          </a:solidFill>
          <a:ln>
            <a:noFill/>
          </a:ln>
        </p:spPr>
        <p:txBody>
          <a:bodyPr/>
          <a:lstStyle/>
          <a:p>
            <a:pPr>
              <a:buFont typeface="Arial" pitchFamily="34" charset="0"/>
              <a:buNone/>
              <a:defRPr/>
            </a:pPr>
            <a:endParaRPr lang="zh-CN" altLang="en-US">
              <a:solidFill>
                <a:schemeClr val="accent2"/>
              </a:solidFill>
              <a:latin typeface="+mn-ea"/>
              <a:ea typeface="+mn-ea"/>
            </a:endParaRPr>
          </a:p>
        </p:txBody>
      </p:sp>
      <p:grpSp>
        <p:nvGrpSpPr>
          <p:cNvPr id="2" name="组合 43"/>
          <p:cNvGrpSpPr>
            <a:grpSpLocks/>
          </p:cNvGrpSpPr>
          <p:nvPr/>
        </p:nvGrpSpPr>
        <p:grpSpPr bwMode="auto">
          <a:xfrm>
            <a:off x="1720850" y="2036763"/>
            <a:ext cx="2058988" cy="2060575"/>
            <a:chOff x="1990725" y="836613"/>
            <a:chExt cx="2058988" cy="2060575"/>
          </a:xfrm>
        </p:grpSpPr>
        <p:sp>
          <p:nvSpPr>
            <p:cNvPr id="45" name="Oval 6"/>
            <p:cNvSpPr>
              <a:spLocks noChangeArrowheads="1"/>
            </p:cNvSpPr>
            <p:nvPr/>
          </p:nvSpPr>
          <p:spPr bwMode="auto">
            <a:xfrm>
              <a:off x="1990725" y="836613"/>
              <a:ext cx="2058988" cy="2060575"/>
            </a:xfrm>
            <a:prstGeom prst="ellipse">
              <a:avLst/>
            </a:prstGeom>
            <a:solidFill>
              <a:schemeClr val="tx1"/>
            </a:solidFill>
            <a:ln w="10" cap="flat">
              <a:noFill/>
              <a:prstDash val="solid"/>
              <a:miter lim="800000"/>
              <a:headEnd/>
              <a:tailEnd/>
            </a:ln>
          </p:spPr>
          <p:txBody>
            <a:bodyPr/>
            <a:lstStyle/>
            <a:p>
              <a:pPr>
                <a:buFont typeface="Arial" pitchFamily="34" charset="0"/>
                <a:buNone/>
                <a:defRPr/>
              </a:pPr>
              <a:endParaRPr lang="zh-CN" altLang="en-US">
                <a:solidFill>
                  <a:schemeClr val="accent2"/>
                </a:solidFill>
                <a:latin typeface="+mn-ea"/>
                <a:ea typeface="+mn-ea"/>
              </a:endParaRPr>
            </a:p>
          </p:txBody>
        </p:sp>
        <p:sp>
          <p:nvSpPr>
            <p:cNvPr id="46" name="TextBox 45"/>
            <p:cNvSpPr txBox="1"/>
            <p:nvPr/>
          </p:nvSpPr>
          <p:spPr>
            <a:xfrm>
              <a:off x="2262188" y="1625600"/>
              <a:ext cx="1493837" cy="400050"/>
            </a:xfrm>
            <a:prstGeom prst="rect">
              <a:avLst/>
            </a:prstGeom>
            <a:noFill/>
          </p:spPr>
          <p:txBody>
            <a:bodyPr>
              <a:spAutoFit/>
            </a:bodyPr>
            <a:lstStyle/>
            <a:p>
              <a:pPr algn="ctr">
                <a:buFont typeface="Arial" pitchFamily="34" charset="0"/>
                <a:buNone/>
                <a:defRPr/>
              </a:pPr>
              <a:r>
                <a:rPr lang="zh-CN" altLang="en-US" sz="2000" dirty="0">
                  <a:solidFill>
                    <a:schemeClr val="accent2"/>
                  </a:solidFill>
                  <a:latin typeface="+mn-ea"/>
                  <a:ea typeface="+mn-ea"/>
                </a:rPr>
                <a:t>单元描述</a:t>
              </a:r>
            </a:p>
          </p:txBody>
        </p:sp>
      </p:grpSp>
      <p:sp>
        <p:nvSpPr>
          <p:cNvPr id="70" name="矩形 83"/>
          <p:cNvSpPr>
            <a:spLocks noChangeArrowheads="1"/>
          </p:cNvSpPr>
          <p:nvPr/>
        </p:nvSpPr>
        <p:spPr bwMode="auto">
          <a:xfrm>
            <a:off x="5449888" y="1511300"/>
            <a:ext cx="4864100" cy="4535488"/>
          </a:xfrm>
          <a:prstGeom prst="rect">
            <a:avLst/>
          </a:prstGeom>
          <a:solidFill>
            <a:srgbClr val="F2F2F2"/>
          </a:solidFill>
          <a:ln w="9525" cmpd="sng">
            <a:solidFill>
              <a:schemeClr val="accent1">
                <a:lumMod val="40000"/>
                <a:lumOff val="60000"/>
              </a:schemeClr>
            </a:solidFill>
            <a:miter lim="800000"/>
            <a:headEnd/>
            <a:tailEnd/>
          </a:ln>
        </p:spPr>
        <p:txBody>
          <a:bodyPr/>
          <a:lstStyle/>
          <a:p>
            <a:pPr>
              <a:buFont typeface="Arial" pitchFamily="34" charset="0"/>
              <a:buNone/>
              <a:defRPr/>
            </a:pPr>
            <a:endParaRPr lang="zh-CN" altLang="en-US"/>
          </a:p>
        </p:txBody>
      </p:sp>
      <p:sp>
        <p:nvSpPr>
          <p:cNvPr id="71" name="TextBox 84"/>
          <p:cNvSpPr txBox="1">
            <a:spLocks noChangeArrowheads="1"/>
          </p:cNvSpPr>
          <p:nvPr/>
        </p:nvSpPr>
        <p:spPr bwMode="auto">
          <a:xfrm>
            <a:off x="5770537" y="2028904"/>
            <a:ext cx="4432300" cy="2536400"/>
          </a:xfrm>
          <a:prstGeom prst="rect">
            <a:avLst/>
          </a:prstGeom>
          <a:noFill/>
          <a:ln>
            <a:noFill/>
          </a:ln>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buFont typeface="Arial" pitchFamily="34" charset="0"/>
              <a:buNone/>
              <a:defRPr/>
            </a:pPr>
            <a:r>
              <a:rPr lang="zh-CN" altLang="en-US" dirty="0">
                <a:solidFill>
                  <a:schemeClr val="accent1">
                    <a:lumMod val="50000"/>
                  </a:schemeClr>
                </a:solidFill>
                <a:latin typeface="+mn-ea"/>
                <a:ea typeface="+mn-ea"/>
              </a:rPr>
              <a:t>本单元描述了依次施工、平行施工、流水施 工组织方式及其特点。对流水施工的技术经济效 果、施工要点进行了说明。在选择合理的流水施 工参数的基础上，通过计算，画出流水施工横道 图，为施工的顺利、高效进行提供依据。</a:t>
            </a:r>
          </a:p>
        </p:txBody>
      </p:sp>
      <p:sp>
        <p:nvSpPr>
          <p:cNvPr id="72" name="Freeform 12"/>
          <p:cNvSpPr>
            <a:spLocks/>
          </p:cNvSpPr>
          <p:nvPr/>
        </p:nvSpPr>
        <p:spPr bwMode="auto">
          <a:xfrm>
            <a:off x="5449888" y="1530350"/>
            <a:ext cx="528637"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w="9525">
            <a:noFill/>
            <a:round/>
            <a:headEnd/>
            <a:tailEnd/>
          </a:ln>
        </p:spPr>
        <p:txBody>
          <a:bodyPr/>
          <a:lstStyle/>
          <a:p>
            <a:endParaRPr lang="zh-CN" altLang="en-US"/>
          </a:p>
        </p:txBody>
      </p:sp>
      <p:sp>
        <p:nvSpPr>
          <p:cNvPr id="73" name="Freeform 12"/>
          <p:cNvSpPr>
            <a:spLocks/>
          </p:cNvSpPr>
          <p:nvPr/>
        </p:nvSpPr>
        <p:spPr bwMode="auto">
          <a:xfrm flipH="1" flipV="1">
            <a:off x="9785350" y="5516563"/>
            <a:ext cx="528638"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w="9525">
            <a:noFill/>
            <a:round/>
            <a:headEnd/>
            <a:tailEnd/>
          </a:ln>
        </p:spPr>
        <p:txBody>
          <a:bodyPr/>
          <a:lstStyle/>
          <a:p>
            <a:endParaRPr lang="zh-CN" altLang="en-US"/>
          </a:p>
        </p:txBody>
      </p:sp>
      <p:sp>
        <p:nvSpPr>
          <p:cNvPr id="20" name="TextBox 54">
            <a:extLst>
              <a:ext uri="{FF2B5EF4-FFF2-40B4-BE49-F238E27FC236}">
                <a16:creationId xmlns="" xmlns:a16="http://schemas.microsoft.com/office/drawing/2014/main" id="{E13DCBAB-D5E7-4A68-9977-E6F8DBDB2984}"/>
              </a:ext>
            </a:extLst>
          </p:cNvPr>
          <p:cNvSpPr txBox="1"/>
          <p:nvPr/>
        </p:nvSpPr>
        <p:spPr>
          <a:xfrm>
            <a:off x="1357459" y="110708"/>
            <a:ext cx="5041900" cy="369332"/>
          </a:xfrm>
          <a:prstGeom prst="rect">
            <a:avLst/>
          </a:prstGeom>
          <a:noFill/>
        </p:spPr>
        <p:txBody>
          <a:bodyPr>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buFont typeface="Arial" pitchFamily="34" charset="0"/>
              <a:buNone/>
              <a:defRPr/>
            </a:pPr>
            <a:r>
              <a:rPr lang="zh-CN" altLang="en-US" sz="1800" dirty="0">
                <a:solidFill>
                  <a:schemeClr val="accent2"/>
                </a:solidFill>
                <a:latin typeface="+mn-ea"/>
                <a:ea typeface="+mn-ea"/>
              </a:rPr>
              <a:t>单元二　流水施工</a:t>
            </a:r>
          </a:p>
        </p:txBody>
      </p:sp>
      <p:sp>
        <p:nvSpPr>
          <p:cNvPr id="21" name="TextBox 55">
            <a:extLst>
              <a:ext uri="{FF2B5EF4-FFF2-40B4-BE49-F238E27FC236}">
                <a16:creationId xmlns="" xmlns:a16="http://schemas.microsoft.com/office/drawing/2014/main" id="{B35D0393-FAEA-4468-9DA1-6591982D0D8E}"/>
              </a:ext>
            </a:extLst>
          </p:cNvPr>
          <p:cNvSpPr txBox="1">
            <a:spLocks noChangeArrowheads="1"/>
          </p:cNvSpPr>
          <p:nvPr/>
        </p:nvSpPr>
        <p:spPr bwMode="auto">
          <a:xfrm>
            <a:off x="0" y="136860"/>
            <a:ext cx="1065213" cy="369332"/>
          </a:xfrm>
          <a:prstGeom prst="rect">
            <a:avLst/>
          </a:prstGeom>
          <a:noFill/>
          <a:ln w="9525">
            <a:noFill/>
            <a:miter lim="800000"/>
            <a:headEnd/>
            <a:tailEnd/>
          </a:ln>
        </p:spPr>
        <p:txBody>
          <a:bodyPr>
            <a:spAutoFit/>
          </a:bodyPr>
          <a:lstStyle/>
          <a:p>
            <a:pPr algn="r">
              <a:buFont typeface="Arial" pitchFamily="34" charset="0"/>
              <a:buNone/>
            </a:pPr>
            <a:r>
              <a:rPr lang="en-US" altLang="zh-CN" dirty="0">
                <a:solidFill>
                  <a:schemeClr val="accent2"/>
                </a:solidFill>
              </a:rPr>
              <a:t>Part 1 </a:t>
            </a:r>
            <a:endParaRPr lang="zh-CN" altLang="en-US" dirty="0">
              <a:solidFill>
                <a:schemeClr val="accent2"/>
              </a:solidFill>
            </a:endParaRPr>
          </a:p>
        </p:txBody>
      </p:sp>
    </p:spTree>
  </p:cSld>
  <p:clrMapOvr>
    <a:masterClrMapping/>
  </p:clrMapOvr>
  <p:transition spd="slow" advTm="7573">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22"/>
          <p:cNvPicPr>
            <a:picLocks noChangeAspect="1"/>
          </p:cNvPicPr>
          <p:nvPr/>
        </p:nvPicPr>
        <p:blipFill>
          <a:blip r:embed="rId7"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1"/>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5867" dirty="0">
                <a:solidFill>
                  <a:srgbClr val="FFFFFF"/>
                </a:solidFill>
                <a:latin typeface="Impact" panose="020B0806030902050204" pitchFamily="34" charset="0"/>
                <a:ea typeface="黑体" panose="02010609060101010101" pitchFamily="49" charset="-122"/>
              </a:rPr>
              <a:t>1</a:t>
            </a:r>
            <a:endParaRPr lang="zh-CN" altLang="en-US" sz="5867"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2633663" y="2108200"/>
            <a:ext cx="5262562" cy="769938"/>
          </a:xfrm>
          <a:prstGeom prst="rect">
            <a:avLst/>
          </a:prstGeom>
          <a:noFill/>
        </p:spPr>
        <p:txBody>
          <a:bodyPr wrap="none">
            <a:spAutoFit/>
          </a:bodyPr>
          <a:lstStyle/>
          <a:p>
            <a:pPr marL="0" lvl="1">
              <a:buFont typeface="Arial" pitchFamily="34" charset="0"/>
              <a:buNone/>
              <a:defRPr/>
            </a:pPr>
            <a:r>
              <a:rPr lang="zh-CN" altLang="en-US" sz="4400" dirty="0">
                <a:latin typeface="+mn-ea"/>
                <a:ea typeface="+mn-ea"/>
              </a:rPr>
              <a:t>流水施工的基本概念</a:t>
            </a:r>
          </a:p>
        </p:txBody>
      </p:sp>
      <p:sp>
        <p:nvSpPr>
          <p:cNvPr id="9" name="文本框 9"/>
          <p:cNvSpPr txBox="1">
            <a:spLocks noChangeArrowheads="1"/>
          </p:cNvSpPr>
          <p:nvPr/>
        </p:nvSpPr>
        <p:spPr bwMode="auto">
          <a:xfrm>
            <a:off x="1743075" y="4360863"/>
            <a:ext cx="6153150" cy="782074"/>
          </a:xfrm>
          <a:prstGeom prst="rect">
            <a:avLst/>
          </a:prstGeom>
          <a:noFill/>
          <a:ln w="9525">
            <a:noFill/>
            <a:miter lim="800000"/>
            <a:headEnd/>
            <a:tailEnd/>
          </a:ln>
        </p:spPr>
        <p:txBody>
          <a:bodyPr lIns="0" tIns="0" rIns="0" bIns="0">
            <a:spAutoFit/>
          </a:bodyPr>
          <a:lstStyle/>
          <a:p>
            <a:pPr>
              <a:lnSpc>
                <a:spcPct val="150000"/>
              </a:lnSpc>
              <a:buFont typeface="Arial" pitchFamily="34" charset="0"/>
              <a:buNone/>
            </a:pPr>
            <a:r>
              <a:rPr lang="zh-CN" altLang="en-US" dirty="0">
                <a:latin typeface="微软雅黑" pitchFamily="34" charset="-122"/>
                <a:ea typeface="微软雅黑" pitchFamily="34" charset="-122"/>
              </a:rPr>
              <a:t>掌握依次施工、平行施工和流水施工组织方式及特点。熟悉流水施工的技术 经济效果、施工要点。</a:t>
            </a:r>
          </a:p>
        </p:txBody>
      </p:sp>
      <p:grpSp>
        <p:nvGrpSpPr>
          <p:cNvPr id="25" name="组合 24"/>
          <p:cNvGrpSpPr>
            <a:grpSpLocks/>
          </p:cNvGrpSpPr>
          <p:nvPr/>
        </p:nvGrpSpPr>
        <p:grpSpPr bwMode="auto">
          <a:xfrm>
            <a:off x="9663113" y="4360863"/>
            <a:ext cx="1906587" cy="696912"/>
            <a:chOff x="1812154" y="1905182"/>
            <a:chExt cx="3233738" cy="696912"/>
          </a:xfrm>
        </p:grpSpPr>
        <p:sp>
          <p:nvSpPr>
            <p:cNvPr id="26" name="Freeform 5"/>
            <p:cNvSpPr>
              <a:spLocks/>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31755" name="TextBox 28"/>
            <p:cNvSpPr txBox="1">
              <a:spLocks noChangeArrowheads="1"/>
            </p:cNvSpPr>
            <p:nvPr/>
          </p:nvSpPr>
          <p:spPr bwMode="auto">
            <a:xfrm>
              <a:off x="2143460" y="2022805"/>
              <a:ext cx="2535991" cy="461665"/>
            </a:xfrm>
            <a:prstGeom prst="rect">
              <a:avLst/>
            </a:prstGeom>
            <a:noFill/>
            <a:ln w="9525">
              <a:noFill/>
              <a:miter lim="800000"/>
              <a:headEnd/>
              <a:tailEnd/>
            </a:ln>
          </p:spPr>
          <p:txBody>
            <a:bodyPr>
              <a:spAutoFit/>
            </a:bodyPr>
            <a:lstStyle/>
            <a:p>
              <a:pPr algn="ctr">
                <a:buFont typeface="Arial" pitchFamily="34" charset="0"/>
                <a:buNone/>
              </a:pPr>
              <a:r>
                <a:rPr lang="zh-CN" altLang="en-US" sz="2400" b="1">
                  <a:solidFill>
                    <a:schemeClr val="accent1"/>
                  </a:solidFill>
                  <a:latin typeface="微软雅黑" pitchFamily="34" charset="-122"/>
                  <a:ea typeface="微软雅黑" pitchFamily="34" charset="-122"/>
                </a:rPr>
                <a:t>任务目标</a:t>
              </a:r>
            </a:p>
          </p:txBody>
        </p:sp>
      </p:grpSp>
      <p:sp>
        <p:nvSpPr>
          <p:cNvPr id="12" name="TextBox 11"/>
          <p:cNvSpPr txBox="1"/>
          <p:nvPr/>
        </p:nvSpPr>
        <p:spPr>
          <a:xfrm>
            <a:off x="409575" y="981075"/>
            <a:ext cx="3384550" cy="768350"/>
          </a:xfrm>
          <a:prstGeom prst="rect">
            <a:avLst/>
          </a:prstGeom>
          <a:noFill/>
        </p:spPr>
        <p:txBody>
          <a:bodyPr>
            <a:spAutoFit/>
          </a:bodyPr>
          <a:lstStyle/>
          <a:p>
            <a:pPr>
              <a:buFont typeface="Arial" pitchFamily="34" charset="0"/>
              <a:buNone/>
              <a:defRPr/>
            </a:pPr>
            <a:r>
              <a:rPr lang="zh-CN" altLang="en-US" sz="4400" dirty="0">
                <a:latin typeface="+mn-ea"/>
                <a:ea typeface="+mn-ea"/>
              </a:rPr>
              <a:t>学习任务</a:t>
            </a:r>
            <a:r>
              <a:rPr lang="en-US" altLang="zh-CN" sz="4400" dirty="0">
                <a:latin typeface="+mn-ea"/>
                <a:ea typeface="+mn-ea"/>
              </a:rPr>
              <a:t>1</a:t>
            </a:r>
            <a:endParaRPr lang="zh-CN" altLang="en-US" sz="4400" dirty="0">
              <a:latin typeface="+mn-ea"/>
              <a:ea typeface="+mn-ea"/>
            </a:endParaRPr>
          </a:p>
        </p:txBody>
      </p:sp>
    </p:spTree>
  </p:cSld>
  <p:clrMapOvr>
    <a:masterClrMapping/>
  </p:clrMapOvr>
  <p:transition spd="slow" advClick="0" advTm="600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473820" y="122047"/>
            <a:ext cx="5041900" cy="369332"/>
          </a:xfrm>
          <a:prstGeom prst="rect">
            <a:avLst/>
          </a:prstGeom>
          <a:noFill/>
          <a:ln w="9525">
            <a:noFill/>
            <a:miter lim="800000"/>
            <a:headEnd/>
            <a:tailEnd/>
          </a:ln>
        </p:spPr>
        <p:txBody>
          <a:bodyPr>
            <a:spAutoFit/>
          </a:bodyPr>
          <a:lstStyle/>
          <a:p>
            <a:pPr>
              <a:buFont typeface="Arial" pitchFamily="34" charset="0"/>
              <a:buNone/>
            </a:pPr>
            <a:r>
              <a:rPr lang="zh-CN" altLang="en-US" dirty="0">
                <a:solidFill>
                  <a:schemeClr val="accent2"/>
                </a:solidFill>
                <a:latin typeface="微软雅黑" pitchFamily="34" charset="-122"/>
                <a:ea typeface="微软雅黑" pitchFamily="34" charset="-122"/>
              </a:rPr>
              <a:t>流水施工的基本概念</a:t>
            </a:r>
          </a:p>
        </p:txBody>
      </p:sp>
      <p:sp>
        <p:nvSpPr>
          <p:cNvPr id="26" name="Freeform 11"/>
          <p:cNvSpPr>
            <a:spLocks/>
          </p:cNvSpPr>
          <p:nvPr/>
        </p:nvSpPr>
        <p:spPr bwMode="auto">
          <a:xfrm>
            <a:off x="6038850" y="1268413"/>
            <a:ext cx="995363" cy="4614862"/>
          </a:xfrm>
          <a:custGeom>
            <a:avLst/>
            <a:gdLst>
              <a:gd name="T0" fmla="*/ 0 w 1412"/>
              <a:gd name="T1" fmla="*/ 62981 h 6009"/>
              <a:gd name="T2" fmla="*/ 0 w 1412"/>
              <a:gd name="T3" fmla="*/ 0 h 6009"/>
              <a:gd name="T4" fmla="*/ 199496 w 1412"/>
              <a:gd name="T5" fmla="*/ 54533 h 6009"/>
              <a:gd name="T6" fmla="*/ 365154 w 1412"/>
              <a:gd name="T7" fmla="*/ 139788 h 6009"/>
              <a:gd name="T8" fmla="*/ 509665 w 1412"/>
              <a:gd name="T9" fmla="*/ 281880 h 6009"/>
              <a:gd name="T10" fmla="*/ 608356 w 1412"/>
              <a:gd name="T11" fmla="*/ 458535 h 6009"/>
              <a:gd name="T12" fmla="*/ 659111 w 1412"/>
              <a:gd name="T13" fmla="*/ 651320 h 6009"/>
              <a:gd name="T14" fmla="*/ 680964 w 1412"/>
              <a:gd name="T15" fmla="*/ 876363 h 6009"/>
              <a:gd name="T16" fmla="*/ 656291 w 1412"/>
              <a:gd name="T17" fmla="*/ 1152099 h 6009"/>
              <a:gd name="T18" fmla="*/ 603421 w 1412"/>
              <a:gd name="T19" fmla="*/ 1406329 h 6009"/>
              <a:gd name="T20" fmla="*/ 583683 w 1412"/>
              <a:gd name="T21" fmla="*/ 1671312 h 6009"/>
              <a:gd name="T22" fmla="*/ 612585 w 1412"/>
              <a:gd name="T23" fmla="*/ 1921701 h 6009"/>
              <a:gd name="T24" fmla="*/ 677439 w 1412"/>
              <a:gd name="T25" fmla="*/ 2063793 h 6009"/>
              <a:gd name="T26" fmla="*/ 782474 w 1412"/>
              <a:gd name="T27" fmla="*/ 2162106 h 6009"/>
              <a:gd name="T28" fmla="*/ 876935 w 1412"/>
              <a:gd name="T29" fmla="*/ 2218942 h 6009"/>
              <a:gd name="T30" fmla="*/ 995363 w 1412"/>
              <a:gd name="T31" fmla="*/ 2242752 h 6009"/>
              <a:gd name="T32" fmla="*/ 995363 w 1412"/>
              <a:gd name="T33" fmla="*/ 2364875 h 6009"/>
              <a:gd name="T34" fmla="*/ 814901 w 1412"/>
              <a:gd name="T35" fmla="*/ 2430160 h 6009"/>
              <a:gd name="T36" fmla="*/ 704226 w 1412"/>
              <a:gd name="T37" fmla="*/ 2527705 h 6009"/>
              <a:gd name="T38" fmla="*/ 620340 w 1412"/>
              <a:gd name="T39" fmla="*/ 2694375 h 6009"/>
              <a:gd name="T40" fmla="*/ 582273 w 1412"/>
              <a:gd name="T41" fmla="*/ 2921722 h 6009"/>
              <a:gd name="T42" fmla="*/ 599192 w 1412"/>
              <a:gd name="T43" fmla="*/ 3220501 h 6009"/>
              <a:gd name="T44" fmla="*/ 623159 w 1412"/>
              <a:gd name="T45" fmla="*/ 3419430 h 6009"/>
              <a:gd name="T46" fmla="*/ 659111 w 1412"/>
              <a:gd name="T47" fmla="*/ 3649849 h 6009"/>
              <a:gd name="T48" fmla="*/ 665455 w 1412"/>
              <a:gd name="T49" fmla="*/ 3875661 h 6009"/>
              <a:gd name="T50" fmla="*/ 629504 w 1412"/>
              <a:gd name="T51" fmla="*/ 4094559 h 6009"/>
              <a:gd name="T52" fmla="*/ 558306 w 1412"/>
              <a:gd name="T53" fmla="*/ 4265070 h 6009"/>
              <a:gd name="T54" fmla="*/ 450451 w 1412"/>
              <a:gd name="T55" fmla="*/ 4406394 h 6009"/>
              <a:gd name="T56" fmla="*/ 322859 w 1412"/>
              <a:gd name="T57" fmla="*/ 4515459 h 6009"/>
              <a:gd name="T58" fmla="*/ 218529 w 1412"/>
              <a:gd name="T59" fmla="*/ 4583049 h 6009"/>
              <a:gd name="T60" fmla="*/ 149445 w 1412"/>
              <a:gd name="T61" fmla="*/ 4612236 h 6009"/>
              <a:gd name="T62" fmla="*/ 120543 w 1412"/>
              <a:gd name="T63" fmla="*/ 4587658 h 6009"/>
              <a:gd name="T64" fmla="*/ 146626 w 1412"/>
              <a:gd name="T65" fmla="*/ 4535429 h 6009"/>
              <a:gd name="T66" fmla="*/ 211479 w 1412"/>
              <a:gd name="T67" fmla="*/ 4485505 h 6009"/>
              <a:gd name="T68" fmla="*/ 313694 w 1412"/>
              <a:gd name="T69" fmla="*/ 4381816 h 6009"/>
              <a:gd name="T70" fmla="*/ 397581 w 1412"/>
              <a:gd name="T71" fmla="*/ 4233579 h 6009"/>
              <a:gd name="T72" fmla="*/ 440582 w 1412"/>
              <a:gd name="T73" fmla="*/ 4082270 h 6009"/>
              <a:gd name="T74" fmla="*/ 449746 w 1412"/>
              <a:gd name="T75" fmla="*/ 3933266 h 6009"/>
              <a:gd name="T76" fmla="*/ 435648 w 1412"/>
              <a:gd name="T77" fmla="*/ 3705918 h 6009"/>
              <a:gd name="T78" fmla="*/ 411680 w 1412"/>
              <a:gd name="T79" fmla="*/ 3391011 h 6009"/>
              <a:gd name="T80" fmla="*/ 407450 w 1412"/>
              <a:gd name="T81" fmla="*/ 3109131 h 6009"/>
              <a:gd name="T82" fmla="*/ 445517 w 1412"/>
              <a:gd name="T83" fmla="*/ 2844916 h 6009"/>
              <a:gd name="T84" fmla="*/ 544207 w 1412"/>
              <a:gd name="T85" fmla="*/ 2620641 h 6009"/>
              <a:gd name="T86" fmla="*/ 663340 w 1412"/>
              <a:gd name="T87" fmla="*/ 2469332 h 6009"/>
              <a:gd name="T88" fmla="*/ 897378 w 1412"/>
              <a:gd name="T89" fmla="*/ 2313414 h 6009"/>
              <a:gd name="T90" fmla="*/ 728899 w 1412"/>
              <a:gd name="T91" fmla="*/ 2212030 h 6009"/>
              <a:gd name="T92" fmla="*/ 623159 w 1412"/>
              <a:gd name="T93" fmla="*/ 2125238 h 6009"/>
              <a:gd name="T94" fmla="*/ 520944 w 1412"/>
              <a:gd name="T95" fmla="*/ 1969321 h 6009"/>
              <a:gd name="T96" fmla="*/ 430713 w 1412"/>
              <a:gd name="T97" fmla="*/ 1750422 h 6009"/>
              <a:gd name="T98" fmla="*/ 393352 w 1412"/>
              <a:gd name="T99" fmla="*/ 1515394 h 6009"/>
              <a:gd name="T100" fmla="*/ 396171 w 1412"/>
              <a:gd name="T101" fmla="*/ 1265773 h 6009"/>
              <a:gd name="T102" fmla="*/ 426483 w 1412"/>
              <a:gd name="T103" fmla="*/ 1004630 h 6009"/>
              <a:gd name="T104" fmla="*/ 455386 w 1412"/>
              <a:gd name="T105" fmla="*/ 694332 h 6009"/>
              <a:gd name="T106" fmla="*/ 436352 w 1412"/>
              <a:gd name="T107" fmla="*/ 494634 h 6009"/>
              <a:gd name="T108" fmla="*/ 366564 w 1412"/>
              <a:gd name="T109" fmla="*/ 338717 h 6009"/>
              <a:gd name="T110" fmla="*/ 240382 w 1412"/>
              <a:gd name="T111" fmla="*/ 184336 h 6009"/>
              <a:gd name="T112" fmla="*/ 107150 w 1412"/>
              <a:gd name="T113" fmla="*/ 101385 h 6009"/>
              <a:gd name="T114" fmla="*/ 0 w 1412"/>
              <a:gd name="T115" fmla="*/ 62981 h 600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12"/>
              <a:gd name="T175" fmla="*/ 0 h 6009"/>
              <a:gd name="T176" fmla="*/ 1412 w 1412"/>
              <a:gd name="T177" fmla="*/ 6009 h 600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chemeClr val="accent1"/>
          </a:solidFill>
          <a:ln w="9525">
            <a:noFill/>
            <a:round/>
            <a:headEnd/>
            <a:tailEnd/>
          </a:ln>
        </p:spPr>
        <p:txBody>
          <a:bodyPr/>
          <a:lstStyle/>
          <a:p>
            <a:endParaRPr lang="zh-CN" altLang="en-US"/>
          </a:p>
        </p:txBody>
      </p:sp>
      <p:grpSp>
        <p:nvGrpSpPr>
          <p:cNvPr id="27" name="组合 26"/>
          <p:cNvGrpSpPr>
            <a:grpSpLocks/>
          </p:cNvGrpSpPr>
          <p:nvPr/>
        </p:nvGrpSpPr>
        <p:grpSpPr bwMode="auto">
          <a:xfrm>
            <a:off x="1705893" y="1582698"/>
            <a:ext cx="3502543" cy="797719"/>
            <a:chOff x="1519134" y="1414217"/>
            <a:chExt cx="3502227" cy="797719"/>
          </a:xfrm>
        </p:grpSpPr>
        <p:sp>
          <p:nvSpPr>
            <p:cNvPr id="28" name="Freeform 5"/>
            <p:cNvSpPr>
              <a:spLocks/>
            </p:cNvSpPr>
            <p:nvPr/>
          </p:nvSpPr>
          <p:spPr bwMode="auto">
            <a:xfrm>
              <a:off x="1787916" y="1414217"/>
              <a:ext cx="3233445"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33813" name="TextBox 28"/>
            <p:cNvSpPr txBox="1">
              <a:spLocks noChangeArrowheads="1"/>
            </p:cNvSpPr>
            <p:nvPr/>
          </p:nvSpPr>
          <p:spPr bwMode="auto">
            <a:xfrm>
              <a:off x="1519134" y="1565605"/>
              <a:ext cx="3322338" cy="646331"/>
            </a:xfrm>
            <a:prstGeom prst="rect">
              <a:avLst/>
            </a:prstGeom>
            <a:noFill/>
            <a:ln w="9525">
              <a:noFill/>
              <a:miter lim="800000"/>
              <a:headEnd/>
              <a:tailEnd/>
            </a:ln>
          </p:spPr>
          <p:txBody>
            <a:bodyPr>
              <a:spAutoFit/>
            </a:bodyPr>
            <a:lstStyle/>
            <a:p>
              <a:pPr algn="ctr">
                <a:buFont typeface="Arial" pitchFamily="34" charset="0"/>
                <a:buNone/>
              </a:pPr>
              <a:r>
                <a:rPr lang="zh-CN" altLang="en-US" dirty="0">
                  <a:latin typeface="微软雅黑" pitchFamily="34" charset="-122"/>
                  <a:ea typeface="微软雅黑" pitchFamily="34" charset="-122"/>
                </a:rPr>
                <a:t>一、组织施工的三种方式</a:t>
              </a:r>
            </a:p>
            <a:p>
              <a:pPr algn="ctr">
                <a:buFont typeface="Arial" pitchFamily="34" charset="0"/>
                <a:buNone/>
              </a:pPr>
              <a:endParaRPr lang="zh-CN" altLang="en-US" b="1" dirty="0">
                <a:latin typeface="微软雅黑" pitchFamily="34" charset="-122"/>
                <a:ea typeface="微软雅黑" pitchFamily="34" charset="-122"/>
              </a:endParaRPr>
            </a:p>
          </p:txBody>
        </p:sp>
      </p:grpSp>
      <p:grpSp>
        <p:nvGrpSpPr>
          <p:cNvPr id="30" name="组合 29"/>
          <p:cNvGrpSpPr>
            <a:grpSpLocks/>
          </p:cNvGrpSpPr>
          <p:nvPr/>
        </p:nvGrpSpPr>
        <p:grpSpPr bwMode="auto">
          <a:xfrm>
            <a:off x="1950886" y="2576473"/>
            <a:ext cx="3271072" cy="814855"/>
            <a:chOff x="1800275" y="2266350"/>
            <a:chExt cx="3271073" cy="814855"/>
          </a:xfrm>
        </p:grpSpPr>
        <p:sp>
          <p:nvSpPr>
            <p:cNvPr id="31" name="Freeform 6"/>
            <p:cNvSpPr>
              <a:spLocks/>
            </p:cNvSpPr>
            <p:nvPr/>
          </p:nvSpPr>
          <p:spPr bwMode="auto">
            <a:xfrm>
              <a:off x="1800275" y="2266350"/>
              <a:ext cx="3233739" cy="695325"/>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33811" name="TextBox 31"/>
            <p:cNvSpPr txBox="1">
              <a:spLocks noChangeArrowheads="1"/>
            </p:cNvSpPr>
            <p:nvPr/>
          </p:nvSpPr>
          <p:spPr bwMode="auto">
            <a:xfrm>
              <a:off x="1849488" y="2434874"/>
              <a:ext cx="3221860" cy="646331"/>
            </a:xfrm>
            <a:prstGeom prst="rect">
              <a:avLst/>
            </a:prstGeom>
            <a:noFill/>
            <a:ln w="9525">
              <a:noFill/>
              <a:miter lim="800000"/>
              <a:headEnd/>
              <a:tailEnd/>
            </a:ln>
          </p:spPr>
          <p:txBody>
            <a:bodyPr>
              <a:spAutoFit/>
            </a:bodyPr>
            <a:lstStyle/>
            <a:p>
              <a:pPr algn="ctr">
                <a:buFont typeface="Arial" pitchFamily="34" charset="0"/>
                <a:buNone/>
              </a:pPr>
              <a:r>
                <a:rPr lang="zh-CN" altLang="en-US" dirty="0">
                  <a:latin typeface="微软雅黑" pitchFamily="34" charset="-122"/>
                  <a:ea typeface="微软雅黑" pitchFamily="34" charset="-122"/>
                </a:rPr>
                <a:t>二、流水施工的技术经济效果</a:t>
              </a:r>
            </a:p>
            <a:p>
              <a:pPr algn="ctr">
                <a:buFont typeface="Arial" pitchFamily="34" charset="0"/>
                <a:buNone/>
              </a:pPr>
              <a:endParaRPr lang="zh-CN" altLang="en-US" dirty="0">
                <a:latin typeface="微软雅黑" pitchFamily="34" charset="-122"/>
                <a:ea typeface="微软雅黑" pitchFamily="34" charset="-122"/>
              </a:endParaRPr>
            </a:p>
          </p:txBody>
        </p:sp>
      </p:grpSp>
      <p:grpSp>
        <p:nvGrpSpPr>
          <p:cNvPr id="33" name="组合 32"/>
          <p:cNvGrpSpPr>
            <a:grpSpLocks/>
          </p:cNvGrpSpPr>
          <p:nvPr/>
        </p:nvGrpSpPr>
        <p:grpSpPr bwMode="auto">
          <a:xfrm>
            <a:off x="1799184" y="3663909"/>
            <a:ext cx="3434652" cy="778237"/>
            <a:chOff x="1599360" y="3155950"/>
            <a:chExt cx="3434654" cy="778236"/>
          </a:xfrm>
        </p:grpSpPr>
        <p:sp>
          <p:nvSpPr>
            <p:cNvPr id="34" name="Freeform 7"/>
            <p:cNvSpPr>
              <a:spLocks/>
            </p:cNvSpPr>
            <p:nvPr/>
          </p:nvSpPr>
          <p:spPr bwMode="auto">
            <a:xfrm>
              <a:off x="1800275" y="3155950"/>
              <a:ext cx="3233739"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33809" name="TextBox 34"/>
            <p:cNvSpPr txBox="1">
              <a:spLocks noChangeArrowheads="1"/>
            </p:cNvSpPr>
            <p:nvPr/>
          </p:nvSpPr>
          <p:spPr bwMode="auto">
            <a:xfrm>
              <a:off x="1599360" y="3287856"/>
              <a:ext cx="3221860" cy="646330"/>
            </a:xfrm>
            <a:prstGeom prst="rect">
              <a:avLst/>
            </a:prstGeom>
            <a:noFill/>
            <a:ln w="9525">
              <a:noFill/>
              <a:miter lim="800000"/>
              <a:headEnd/>
              <a:tailEnd/>
            </a:ln>
          </p:spPr>
          <p:txBody>
            <a:bodyPr>
              <a:spAutoFit/>
            </a:bodyPr>
            <a:lstStyle/>
            <a:p>
              <a:pPr algn="ctr">
                <a:buFont typeface="Arial" pitchFamily="34" charset="0"/>
                <a:buNone/>
              </a:pPr>
              <a:r>
                <a:rPr lang="zh-CN" altLang="en-US" dirty="0">
                  <a:latin typeface="微软雅黑" pitchFamily="34" charset="-122"/>
                  <a:ea typeface="微软雅黑" pitchFamily="34" charset="-122"/>
                </a:rPr>
                <a:t>三、组织流水施工的要点</a:t>
              </a:r>
            </a:p>
            <a:p>
              <a:pPr algn="ctr">
                <a:buFont typeface="Arial" pitchFamily="34" charset="0"/>
                <a:buNone/>
              </a:pPr>
              <a:endParaRPr lang="zh-CN" altLang="en-US" dirty="0">
                <a:latin typeface="微软雅黑" pitchFamily="34" charset="-122"/>
                <a:ea typeface="微软雅黑" pitchFamily="34" charset="-122"/>
              </a:endParaRPr>
            </a:p>
          </p:txBody>
        </p:sp>
      </p:grpSp>
      <p:grpSp>
        <p:nvGrpSpPr>
          <p:cNvPr id="36" name="组合 35"/>
          <p:cNvGrpSpPr>
            <a:grpSpLocks/>
          </p:cNvGrpSpPr>
          <p:nvPr/>
        </p:nvGrpSpPr>
        <p:grpSpPr bwMode="auto">
          <a:xfrm>
            <a:off x="1806673" y="4743408"/>
            <a:ext cx="3427163" cy="693738"/>
            <a:chOff x="1606849" y="3989388"/>
            <a:chExt cx="3427165" cy="694921"/>
          </a:xfrm>
        </p:grpSpPr>
        <p:sp>
          <p:nvSpPr>
            <p:cNvPr id="37" name="Freeform 8"/>
            <p:cNvSpPr>
              <a:spLocks/>
            </p:cNvSpPr>
            <p:nvPr/>
          </p:nvSpPr>
          <p:spPr bwMode="auto">
            <a:xfrm>
              <a:off x="1800275" y="3989388"/>
              <a:ext cx="3233739" cy="694921"/>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a:lstStyle/>
            <a:p>
              <a:pPr>
                <a:buFont typeface="Arial" pitchFamily="34" charset="0"/>
                <a:buNone/>
                <a:defRPr/>
              </a:pPr>
              <a:endParaRPr lang="zh-CN" altLang="en-US">
                <a:solidFill>
                  <a:schemeClr val="accent1"/>
                </a:solidFill>
              </a:endParaRPr>
            </a:p>
          </p:txBody>
        </p:sp>
        <p:sp>
          <p:nvSpPr>
            <p:cNvPr id="33807" name="TextBox 37"/>
            <p:cNvSpPr txBox="1">
              <a:spLocks noChangeArrowheads="1"/>
            </p:cNvSpPr>
            <p:nvPr/>
          </p:nvSpPr>
          <p:spPr bwMode="auto">
            <a:xfrm>
              <a:off x="1606849" y="4131060"/>
              <a:ext cx="3221860" cy="369962"/>
            </a:xfrm>
            <a:prstGeom prst="rect">
              <a:avLst/>
            </a:prstGeom>
            <a:noFill/>
            <a:ln w="9525">
              <a:noFill/>
              <a:miter lim="800000"/>
              <a:headEnd/>
              <a:tailEnd/>
            </a:ln>
          </p:spPr>
          <p:txBody>
            <a:bodyPr>
              <a:spAutoFit/>
            </a:bodyPr>
            <a:lstStyle/>
            <a:p>
              <a:pPr algn="ctr">
                <a:buFont typeface="Arial" pitchFamily="34" charset="0"/>
                <a:buNone/>
              </a:pPr>
              <a:r>
                <a:rPr lang="zh-CN" altLang="en-US" dirty="0">
                  <a:latin typeface="微软雅黑" pitchFamily="34" charset="-122"/>
                  <a:ea typeface="微软雅黑" pitchFamily="34" charset="-122"/>
                </a:rPr>
                <a:t>四、组织流水施工的条件 </a:t>
              </a:r>
            </a:p>
          </p:txBody>
        </p:sp>
      </p:grpSp>
      <p:grpSp>
        <p:nvGrpSpPr>
          <p:cNvPr id="45" name="组合 44"/>
          <p:cNvGrpSpPr>
            <a:grpSpLocks/>
          </p:cNvGrpSpPr>
          <p:nvPr/>
        </p:nvGrpSpPr>
        <p:grpSpPr bwMode="auto">
          <a:xfrm>
            <a:off x="7467600" y="2478088"/>
            <a:ext cx="2951163" cy="2476500"/>
            <a:chOff x="6503314" y="2614013"/>
            <a:chExt cx="2950932" cy="2477697"/>
          </a:xfrm>
        </p:grpSpPr>
        <p:sp>
          <p:nvSpPr>
            <p:cNvPr id="33802" name="Oval 15"/>
            <p:cNvSpPr>
              <a:spLocks noChangeArrowheads="1"/>
            </p:cNvSpPr>
            <p:nvPr/>
          </p:nvSpPr>
          <p:spPr bwMode="auto">
            <a:xfrm>
              <a:off x="6503314" y="2614013"/>
              <a:ext cx="2950932" cy="2477697"/>
            </a:xfrm>
            <a:prstGeom prst="ellipse">
              <a:avLst/>
            </a:prstGeom>
            <a:solidFill>
              <a:schemeClr val="bg2"/>
            </a:solidFill>
            <a:ln w="10">
              <a:solidFill>
                <a:schemeClr val="accent2"/>
              </a:solidFill>
              <a:miter lim="800000"/>
              <a:headEnd/>
              <a:tailEnd/>
            </a:ln>
          </p:spPr>
          <p:txBody>
            <a:bodyPr/>
            <a:lstStyle/>
            <a:p>
              <a:pPr>
                <a:buFont typeface="Arial" pitchFamily="34" charset="0"/>
                <a:buNone/>
              </a:pPr>
              <a:endParaRPr lang="zh-CN" altLang="en-US"/>
            </a:p>
          </p:txBody>
        </p:sp>
        <p:sp>
          <p:nvSpPr>
            <p:cNvPr id="47" name="TextBox 46"/>
            <p:cNvSpPr txBox="1"/>
            <p:nvPr/>
          </p:nvSpPr>
          <p:spPr>
            <a:xfrm>
              <a:off x="6890634" y="3497090"/>
              <a:ext cx="2446147" cy="708367"/>
            </a:xfrm>
            <a:prstGeom prst="rect">
              <a:avLst/>
            </a:prstGeom>
            <a:noFill/>
          </p:spPr>
          <p:txBody>
            <a:bodyPr>
              <a:spAutoFit/>
            </a:bodyPr>
            <a:lstStyle/>
            <a:p>
              <a:pPr>
                <a:buFont typeface="Arial" pitchFamily="34" charset="0"/>
                <a:buNone/>
                <a:defRPr/>
              </a:pPr>
              <a:r>
                <a:rPr lang="zh-CN" altLang="en-US" sz="4000" b="1" dirty="0">
                  <a:solidFill>
                    <a:schemeClr val="accent2"/>
                  </a:solidFill>
                  <a:latin typeface="+mj-ea"/>
                  <a:ea typeface="+mj-ea"/>
                </a:rPr>
                <a:t>知识链接</a:t>
              </a:r>
            </a:p>
          </p:txBody>
        </p:sp>
      </p:grpSp>
      <p:sp>
        <p:nvSpPr>
          <p:cNvPr id="20" name="TextBox 55">
            <a:extLst>
              <a:ext uri="{FF2B5EF4-FFF2-40B4-BE49-F238E27FC236}">
                <a16:creationId xmlns="" xmlns:a16="http://schemas.microsoft.com/office/drawing/2014/main" id="{F763D8A3-DA7D-4939-9005-6CE345AD96A0}"/>
              </a:ext>
            </a:extLst>
          </p:cNvPr>
          <p:cNvSpPr txBox="1">
            <a:spLocks noChangeArrowheads="1"/>
          </p:cNvSpPr>
          <p:nvPr/>
        </p:nvSpPr>
        <p:spPr bwMode="auto">
          <a:xfrm>
            <a:off x="-334861" y="122047"/>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5140">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6"/>
          <p:cNvSpPr>
            <a:spLocks/>
          </p:cNvSpPr>
          <p:nvPr/>
        </p:nvSpPr>
        <p:spPr bwMode="auto">
          <a:xfrm>
            <a:off x="1130300" y="4327525"/>
            <a:ext cx="10115550" cy="935038"/>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4" name="Freeform 6"/>
          <p:cNvSpPr>
            <a:spLocks/>
          </p:cNvSpPr>
          <p:nvPr/>
        </p:nvSpPr>
        <p:spPr bwMode="auto">
          <a:xfrm>
            <a:off x="1077913" y="1916113"/>
            <a:ext cx="10115550" cy="128008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12" name="TextBox 11"/>
          <p:cNvSpPr txBox="1"/>
          <p:nvPr/>
        </p:nvSpPr>
        <p:spPr>
          <a:xfrm>
            <a:off x="4081463" y="1989138"/>
            <a:ext cx="6913562" cy="1156855"/>
          </a:xfrm>
          <a:prstGeom prst="rect">
            <a:avLst/>
          </a:prstGeom>
          <a:noFill/>
        </p:spPr>
        <p:txBody>
          <a:bodyPr>
            <a:spAutoFit/>
          </a:bodyPr>
          <a:lstStyle/>
          <a:p>
            <a:pPr>
              <a:lnSpc>
                <a:spcPct val="150000"/>
              </a:lnSpc>
              <a:buFont typeface="Arial" pitchFamily="34" charset="0"/>
              <a:buNone/>
              <a:defRPr/>
            </a:pPr>
            <a:r>
              <a:rPr lang="zh-CN" altLang="en-US" sz="1600" dirty="0">
                <a:latin typeface="+mn-ea"/>
                <a:ea typeface="+mn-ea"/>
              </a:rPr>
              <a:t>（一）依次施工组织方式</a:t>
            </a:r>
            <a:endParaRPr lang="en-US" altLang="zh-CN" sz="1600" dirty="0">
              <a:latin typeface="+mn-ea"/>
              <a:ea typeface="+mn-ea"/>
            </a:endParaRPr>
          </a:p>
          <a:p>
            <a:pPr>
              <a:lnSpc>
                <a:spcPct val="150000"/>
              </a:lnSpc>
              <a:buFont typeface="Arial" pitchFamily="34" charset="0"/>
              <a:buNone/>
              <a:defRPr/>
            </a:pPr>
            <a:r>
              <a:rPr lang="zh-CN" altLang="en-US" sz="1600" dirty="0">
                <a:latin typeface="+mn-ea"/>
                <a:ea typeface="+mn-ea"/>
              </a:rPr>
              <a:t>（二）平行施工组织方式</a:t>
            </a:r>
          </a:p>
          <a:p>
            <a:pPr>
              <a:lnSpc>
                <a:spcPct val="150000"/>
              </a:lnSpc>
              <a:buFont typeface="Arial" pitchFamily="34" charset="0"/>
              <a:buNone/>
              <a:defRPr/>
            </a:pPr>
            <a:r>
              <a:rPr lang="zh-CN" altLang="en-US" sz="1600" dirty="0">
                <a:latin typeface="+mn-ea"/>
                <a:ea typeface="+mn-ea"/>
              </a:rPr>
              <a:t>（三）流水施工组织方式</a:t>
            </a:r>
          </a:p>
        </p:txBody>
      </p:sp>
      <p:sp>
        <p:nvSpPr>
          <p:cNvPr id="17" name="TextBox 16"/>
          <p:cNvSpPr txBox="1"/>
          <p:nvPr/>
        </p:nvSpPr>
        <p:spPr>
          <a:xfrm>
            <a:off x="4081463" y="4365625"/>
            <a:ext cx="6913562" cy="787400"/>
          </a:xfrm>
          <a:prstGeom prst="rect">
            <a:avLst/>
          </a:prstGeom>
          <a:noFill/>
        </p:spPr>
        <p:txBody>
          <a:bodyPr>
            <a:spAutoFit/>
          </a:bodyPr>
          <a:lstStyle/>
          <a:p>
            <a:pPr>
              <a:lnSpc>
                <a:spcPct val="150000"/>
              </a:lnSpc>
              <a:buFont typeface="Arial" pitchFamily="34" charset="0"/>
              <a:buNone/>
              <a:defRPr/>
            </a:pPr>
            <a:r>
              <a:rPr lang="zh-CN" altLang="en-US" sz="1600" dirty="0">
                <a:latin typeface="+mn-ea"/>
                <a:ea typeface="+mn-ea"/>
              </a:rPr>
              <a:t>流水施工是在依次施工和平行施工的基础上产生的，它既克服了依次施工和平行 施工的缺点，又具有它们两者的优点。</a:t>
            </a:r>
            <a:endParaRPr lang="zh-CN" altLang="en-US" sz="1600" dirty="0">
              <a:solidFill>
                <a:schemeClr val="accent1"/>
              </a:solidFill>
              <a:latin typeface="+mn-ea"/>
              <a:ea typeface="+mn-ea"/>
            </a:endParaRPr>
          </a:p>
        </p:txBody>
      </p:sp>
      <p:sp>
        <p:nvSpPr>
          <p:cNvPr id="24" name="TextBox 23"/>
          <p:cNvSpPr txBox="1"/>
          <p:nvPr/>
        </p:nvSpPr>
        <p:spPr>
          <a:xfrm>
            <a:off x="4081463" y="1268413"/>
            <a:ext cx="5257800" cy="369332"/>
          </a:xfrm>
          <a:prstGeom prst="rect">
            <a:avLst/>
          </a:prstGeom>
          <a:noFill/>
        </p:spPr>
        <p:txBody>
          <a:bodyPr>
            <a:spAutoFit/>
          </a:bodyPr>
          <a:lstStyle/>
          <a:p>
            <a:pPr>
              <a:buFont typeface="Arial" pitchFamily="34" charset="0"/>
              <a:buNone/>
              <a:defRPr/>
            </a:pPr>
            <a:r>
              <a:rPr lang="zh-CN" altLang="en-US" b="1" dirty="0">
                <a:latin typeface="+mn-ea"/>
                <a:ea typeface="+mn-ea"/>
              </a:rPr>
              <a:t>一、组织施工的三种方式</a:t>
            </a:r>
          </a:p>
        </p:txBody>
      </p:sp>
      <p:sp>
        <p:nvSpPr>
          <p:cNvPr id="35852" name="TextBox 25"/>
          <p:cNvSpPr txBox="1">
            <a:spLocks noChangeArrowheads="1"/>
          </p:cNvSpPr>
          <p:nvPr/>
        </p:nvSpPr>
        <p:spPr bwMode="auto">
          <a:xfrm>
            <a:off x="4081463" y="3789363"/>
            <a:ext cx="4392612" cy="379412"/>
          </a:xfrm>
          <a:prstGeom prst="rect">
            <a:avLst/>
          </a:prstGeom>
          <a:noFill/>
          <a:ln w="9525">
            <a:noFill/>
            <a:miter lim="800000"/>
            <a:headEnd/>
            <a:tailEnd/>
          </a:ln>
        </p:spPr>
        <p:txBody>
          <a:bodyPr>
            <a:spAutoFit/>
          </a:bodyPr>
          <a:lstStyle/>
          <a:p>
            <a:pPr>
              <a:buFont typeface="Arial" pitchFamily="34" charset="0"/>
              <a:buNone/>
            </a:pPr>
            <a:endParaRPr lang="zh-CN" altLang="en-US"/>
          </a:p>
        </p:txBody>
      </p:sp>
      <p:sp>
        <p:nvSpPr>
          <p:cNvPr id="27" name="TextBox 26"/>
          <p:cNvSpPr txBox="1"/>
          <p:nvPr/>
        </p:nvSpPr>
        <p:spPr>
          <a:xfrm>
            <a:off x="4154488" y="3851275"/>
            <a:ext cx="5256212" cy="369332"/>
          </a:xfrm>
          <a:prstGeom prst="rect">
            <a:avLst/>
          </a:prstGeom>
          <a:noFill/>
        </p:spPr>
        <p:txBody>
          <a:bodyPr>
            <a:spAutoFit/>
          </a:bodyPr>
          <a:lstStyle/>
          <a:p>
            <a:pPr>
              <a:buFont typeface="Arial" pitchFamily="34" charset="0"/>
              <a:buNone/>
              <a:defRPr/>
            </a:pPr>
            <a:r>
              <a:rPr lang="zh-CN" altLang="en-US" b="1" dirty="0">
                <a:latin typeface="+mn-ea"/>
                <a:ea typeface="+mn-ea"/>
              </a:rPr>
              <a:t>二、流水施工的技术经济效果</a:t>
            </a:r>
          </a:p>
        </p:txBody>
      </p:sp>
      <p:sp>
        <p:nvSpPr>
          <p:cNvPr id="18" name="TextBox 54">
            <a:extLst>
              <a:ext uri="{FF2B5EF4-FFF2-40B4-BE49-F238E27FC236}">
                <a16:creationId xmlns="" xmlns:a16="http://schemas.microsoft.com/office/drawing/2014/main" id="{3BF598AA-B180-487C-BD23-F4D65A71E428}"/>
              </a:ext>
            </a:extLst>
          </p:cNvPr>
          <p:cNvSpPr txBox="1">
            <a:spLocks noChangeArrowheads="1"/>
          </p:cNvSpPr>
          <p:nvPr/>
        </p:nvSpPr>
        <p:spPr bwMode="auto">
          <a:xfrm>
            <a:off x="1473820" y="122047"/>
            <a:ext cx="5041900" cy="369332"/>
          </a:xfrm>
          <a:prstGeom prst="rect">
            <a:avLst/>
          </a:prstGeom>
          <a:noFill/>
          <a:ln w="9525">
            <a:noFill/>
            <a:miter lim="800000"/>
            <a:headEnd/>
            <a:tailEnd/>
          </a:ln>
        </p:spPr>
        <p:txBody>
          <a:bodyPr>
            <a:spAutoFit/>
          </a:bodyPr>
          <a:lstStyle/>
          <a:p>
            <a:pPr>
              <a:buFont typeface="Arial" pitchFamily="34" charset="0"/>
              <a:buNone/>
            </a:pPr>
            <a:r>
              <a:rPr lang="zh-CN" altLang="en-US" dirty="0">
                <a:solidFill>
                  <a:schemeClr val="accent2"/>
                </a:solidFill>
                <a:latin typeface="微软雅黑" pitchFamily="34" charset="-122"/>
                <a:ea typeface="微软雅黑" pitchFamily="34" charset="-122"/>
              </a:rPr>
              <a:t>流水施工的基本概念</a:t>
            </a:r>
          </a:p>
        </p:txBody>
      </p:sp>
      <p:sp>
        <p:nvSpPr>
          <p:cNvPr id="19" name="TextBox 55">
            <a:extLst>
              <a:ext uri="{FF2B5EF4-FFF2-40B4-BE49-F238E27FC236}">
                <a16:creationId xmlns="" xmlns:a16="http://schemas.microsoft.com/office/drawing/2014/main" id="{9E1E9B50-60DD-403B-B8F9-C8C485611AD5}"/>
              </a:ext>
            </a:extLst>
          </p:cNvPr>
          <p:cNvSpPr txBox="1">
            <a:spLocks noChangeArrowheads="1"/>
          </p:cNvSpPr>
          <p:nvPr/>
        </p:nvSpPr>
        <p:spPr bwMode="auto">
          <a:xfrm>
            <a:off x="-334861" y="122047"/>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
        <p:nvSpPr>
          <p:cNvPr id="22" name="Freeform 10">
            <a:extLst>
              <a:ext uri="{FF2B5EF4-FFF2-40B4-BE49-F238E27FC236}">
                <a16:creationId xmlns="" xmlns:a16="http://schemas.microsoft.com/office/drawing/2014/main" id="{9A59970A-0A25-4170-8A31-BF404DFB6CBE}"/>
              </a:ext>
            </a:extLst>
          </p:cNvPr>
          <p:cNvSpPr>
            <a:spLocks noEditPoints="1"/>
          </p:cNvSpPr>
          <p:nvPr/>
        </p:nvSpPr>
        <p:spPr bwMode="auto">
          <a:xfrm>
            <a:off x="1365952" y="1899988"/>
            <a:ext cx="1212924"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tx1"/>
          </a:solidFill>
          <a:ln w="9525">
            <a:noFill/>
            <a:round/>
            <a:headEnd/>
            <a:tailEnd/>
          </a:ln>
        </p:spPr>
        <p:txBody>
          <a:bodyPr/>
          <a:lstStyle/>
          <a:p>
            <a:endParaRPr lang="zh-CN" altLang="en-US"/>
          </a:p>
        </p:txBody>
      </p:sp>
      <p:sp>
        <p:nvSpPr>
          <p:cNvPr id="23" name="TextBox 19">
            <a:extLst>
              <a:ext uri="{FF2B5EF4-FFF2-40B4-BE49-F238E27FC236}">
                <a16:creationId xmlns="" xmlns:a16="http://schemas.microsoft.com/office/drawing/2014/main" id="{269B521A-58AE-4C6A-BBDD-A63CB3E6F45F}"/>
              </a:ext>
            </a:extLst>
          </p:cNvPr>
          <p:cNvSpPr txBox="1"/>
          <p:nvPr/>
        </p:nvSpPr>
        <p:spPr>
          <a:xfrm>
            <a:off x="1669995" y="2061286"/>
            <a:ext cx="604838" cy="708025"/>
          </a:xfrm>
          <a:prstGeom prst="rect">
            <a:avLst/>
          </a:prstGeom>
          <a:noFill/>
        </p:spPr>
        <p:txBody>
          <a:bodyPr>
            <a:spAutoFit/>
          </a:bodyPr>
          <a:lstStyle/>
          <a:p>
            <a:pPr algn="ctr">
              <a:buFont typeface="Arial" pitchFamily="34" charset="0"/>
              <a:buNone/>
              <a:defRPr/>
            </a:pPr>
            <a:r>
              <a:rPr lang="en-US" altLang="zh-CN" sz="4000" dirty="0">
                <a:solidFill>
                  <a:srgbClr val="F8F8F8"/>
                </a:solidFill>
                <a:latin typeface="+mn-ea"/>
                <a:ea typeface="+mn-ea"/>
              </a:rPr>
              <a:t>1</a:t>
            </a:r>
          </a:p>
        </p:txBody>
      </p:sp>
      <p:sp>
        <p:nvSpPr>
          <p:cNvPr id="26" name="Freeform 10">
            <a:extLst>
              <a:ext uri="{FF2B5EF4-FFF2-40B4-BE49-F238E27FC236}">
                <a16:creationId xmlns="" xmlns:a16="http://schemas.microsoft.com/office/drawing/2014/main" id="{C1622A5C-7EB2-49DE-A8F9-1181F8F55575}"/>
              </a:ext>
            </a:extLst>
          </p:cNvPr>
          <p:cNvSpPr>
            <a:spLocks noEditPoints="1"/>
          </p:cNvSpPr>
          <p:nvPr/>
        </p:nvSpPr>
        <p:spPr bwMode="auto">
          <a:xfrm>
            <a:off x="1367576" y="4327525"/>
            <a:ext cx="1212924"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bg1"/>
          </a:solidFill>
          <a:ln w="9525">
            <a:noFill/>
            <a:round/>
            <a:headEnd/>
            <a:tailEnd/>
          </a:ln>
        </p:spPr>
        <p:txBody>
          <a:bodyPr/>
          <a:lstStyle/>
          <a:p>
            <a:endParaRPr lang="zh-CN" altLang="en-US"/>
          </a:p>
        </p:txBody>
      </p:sp>
      <p:sp>
        <p:nvSpPr>
          <p:cNvPr id="28" name="TextBox 20">
            <a:extLst>
              <a:ext uri="{FF2B5EF4-FFF2-40B4-BE49-F238E27FC236}">
                <a16:creationId xmlns="" xmlns:a16="http://schemas.microsoft.com/office/drawing/2014/main" id="{6A4506C7-98F4-48E6-8F51-6F2886D1AD97}"/>
              </a:ext>
            </a:extLst>
          </p:cNvPr>
          <p:cNvSpPr txBox="1"/>
          <p:nvPr/>
        </p:nvSpPr>
        <p:spPr>
          <a:xfrm>
            <a:off x="1698147" y="4549232"/>
            <a:ext cx="604838" cy="708025"/>
          </a:xfrm>
          <a:prstGeom prst="rect">
            <a:avLst/>
          </a:prstGeom>
          <a:noFill/>
        </p:spPr>
        <p:txBody>
          <a:bodyPr>
            <a:spAutoFit/>
          </a:bodyPr>
          <a:lstStyle/>
          <a:p>
            <a:pPr algn="ctr">
              <a:buFont typeface="Arial" pitchFamily="34" charset="0"/>
              <a:buNone/>
              <a:defRPr/>
            </a:pPr>
            <a:r>
              <a:rPr lang="en-US" altLang="zh-CN" sz="4000" dirty="0">
                <a:solidFill>
                  <a:srgbClr val="F8F8F8"/>
                </a:solidFill>
                <a:latin typeface="+mn-ea"/>
                <a:ea typeface="+mn-ea"/>
              </a:rPr>
              <a:t>2</a:t>
            </a:r>
          </a:p>
        </p:txBody>
      </p:sp>
    </p:spTree>
  </p:cSld>
  <p:clrMapOvr>
    <a:masterClrMapping/>
  </p:clrMapOvr>
  <p:transition spd="slow" advTm="8191">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8"/>
          <p:cNvSpPr>
            <a:spLocks/>
          </p:cNvSpPr>
          <p:nvPr/>
        </p:nvSpPr>
        <p:spPr bwMode="auto">
          <a:xfrm>
            <a:off x="1040606" y="1975605"/>
            <a:ext cx="10115550" cy="1597412"/>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7" name="Freeform 9"/>
          <p:cNvSpPr>
            <a:spLocks/>
          </p:cNvSpPr>
          <p:nvPr/>
        </p:nvSpPr>
        <p:spPr bwMode="auto">
          <a:xfrm>
            <a:off x="1077913" y="4508499"/>
            <a:ext cx="10115550" cy="1455737"/>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a:lstStyle/>
          <a:p>
            <a:pPr>
              <a:buFont typeface="Arial" pitchFamily="34" charset="0"/>
              <a:buNone/>
              <a:defRPr/>
            </a:pPr>
            <a:endParaRPr lang="zh-CN" altLang="en-US"/>
          </a:p>
        </p:txBody>
      </p:sp>
      <p:sp>
        <p:nvSpPr>
          <p:cNvPr id="18" name="TextBox 17"/>
          <p:cNvSpPr txBox="1"/>
          <p:nvPr/>
        </p:nvSpPr>
        <p:spPr>
          <a:xfrm>
            <a:off x="4081463" y="1928041"/>
            <a:ext cx="6913562" cy="2034018"/>
          </a:xfrm>
          <a:prstGeom prst="rect">
            <a:avLst/>
          </a:prstGeom>
          <a:noFill/>
        </p:spPr>
        <p:txBody>
          <a:bodyPr>
            <a:spAutoFit/>
          </a:bodyPr>
          <a:lstStyle/>
          <a:p>
            <a:pPr>
              <a:lnSpc>
                <a:spcPct val="150000"/>
              </a:lnSpc>
              <a:buFont typeface="Arial" pitchFamily="34" charset="0"/>
              <a:buNone/>
              <a:defRPr/>
            </a:pPr>
            <a:r>
              <a:rPr lang="zh-CN" altLang="en-US" sz="1400" dirty="0">
                <a:latin typeface="+mn-ea"/>
                <a:ea typeface="+mn-ea"/>
              </a:rPr>
              <a:t>（一）划分分部分项工程</a:t>
            </a:r>
            <a:endParaRPr lang="en-US" altLang="zh-CN" sz="1400" dirty="0">
              <a:latin typeface="+mn-ea"/>
              <a:ea typeface="+mn-ea"/>
            </a:endParaRPr>
          </a:p>
          <a:p>
            <a:pPr>
              <a:lnSpc>
                <a:spcPct val="150000"/>
              </a:lnSpc>
              <a:buFont typeface="Arial" pitchFamily="34" charset="0"/>
              <a:buNone/>
              <a:defRPr/>
            </a:pPr>
            <a:r>
              <a:rPr lang="zh-CN" altLang="en-US" sz="1400" dirty="0">
                <a:latin typeface="+mn-ea"/>
                <a:ea typeface="+mn-ea"/>
              </a:rPr>
              <a:t>（二）划分施工段</a:t>
            </a:r>
          </a:p>
          <a:p>
            <a:pPr>
              <a:lnSpc>
                <a:spcPct val="150000"/>
              </a:lnSpc>
              <a:buFont typeface="Arial" pitchFamily="34" charset="0"/>
              <a:buNone/>
              <a:defRPr/>
            </a:pPr>
            <a:r>
              <a:rPr lang="zh-CN" altLang="en-US" sz="1400" dirty="0">
                <a:latin typeface="+mn-ea"/>
                <a:ea typeface="+mn-ea"/>
              </a:rPr>
              <a:t>（三）每个施工过程组织独立的施工队组</a:t>
            </a:r>
            <a:endParaRPr lang="en-US" altLang="zh-CN" sz="1400" dirty="0">
              <a:latin typeface="+mn-ea"/>
              <a:ea typeface="+mn-ea"/>
            </a:endParaRPr>
          </a:p>
          <a:p>
            <a:pPr>
              <a:lnSpc>
                <a:spcPct val="150000"/>
              </a:lnSpc>
              <a:buFont typeface="Arial" pitchFamily="34" charset="0"/>
              <a:buNone/>
              <a:defRPr/>
            </a:pPr>
            <a:r>
              <a:rPr lang="zh-CN" altLang="en-US" sz="1400" dirty="0">
                <a:latin typeface="+mn-ea"/>
                <a:ea typeface="+mn-ea"/>
              </a:rPr>
              <a:t>（四）主要施工过程必须连续、均衡地施工</a:t>
            </a:r>
          </a:p>
          <a:p>
            <a:pPr>
              <a:lnSpc>
                <a:spcPct val="150000"/>
              </a:lnSpc>
              <a:buFont typeface="Arial" pitchFamily="34" charset="0"/>
              <a:buNone/>
              <a:defRPr/>
            </a:pPr>
            <a:r>
              <a:rPr lang="zh-CN" altLang="en-US" sz="1400" dirty="0">
                <a:latin typeface="+mn-ea"/>
                <a:ea typeface="+mn-ea"/>
              </a:rPr>
              <a:t>（五）不同的施工过程尽可能组织平行搭接施工</a:t>
            </a:r>
          </a:p>
          <a:p>
            <a:pPr>
              <a:lnSpc>
                <a:spcPct val="150000"/>
              </a:lnSpc>
              <a:buFont typeface="Arial" pitchFamily="34" charset="0"/>
              <a:buNone/>
              <a:defRPr/>
            </a:pPr>
            <a:endParaRPr lang="en-US" altLang="zh-CN" sz="1600" dirty="0">
              <a:latin typeface="+mn-ea"/>
              <a:ea typeface="+mn-ea"/>
            </a:endParaRPr>
          </a:p>
        </p:txBody>
      </p:sp>
      <p:sp>
        <p:nvSpPr>
          <p:cNvPr id="19" name="TextBox 18"/>
          <p:cNvSpPr txBox="1"/>
          <p:nvPr/>
        </p:nvSpPr>
        <p:spPr>
          <a:xfrm>
            <a:off x="4081463" y="4473221"/>
            <a:ext cx="7074693" cy="1346907"/>
          </a:xfrm>
          <a:prstGeom prst="rect">
            <a:avLst/>
          </a:prstGeom>
          <a:noFill/>
        </p:spPr>
        <p:txBody>
          <a:bodyPr wrap="square">
            <a:spAutoFit/>
          </a:bodyPr>
          <a:lstStyle/>
          <a:p>
            <a:pPr>
              <a:lnSpc>
                <a:spcPct val="150000"/>
              </a:lnSpc>
              <a:buFont typeface="Arial" pitchFamily="34" charset="0"/>
              <a:buNone/>
              <a:defRPr/>
            </a:pPr>
            <a:r>
              <a:rPr lang="zh-CN" altLang="en-US" sz="1400" dirty="0">
                <a:latin typeface="+mn-ea"/>
                <a:ea typeface="+mn-ea"/>
              </a:rPr>
              <a:t>（一）拟建工程对象能够划分流水段。 </a:t>
            </a:r>
            <a:endParaRPr lang="en-US" altLang="zh-CN" sz="1400" dirty="0">
              <a:latin typeface="+mn-ea"/>
              <a:ea typeface="+mn-ea"/>
            </a:endParaRPr>
          </a:p>
          <a:p>
            <a:pPr>
              <a:lnSpc>
                <a:spcPct val="150000"/>
              </a:lnSpc>
              <a:buFont typeface="Arial" pitchFamily="34" charset="0"/>
              <a:buNone/>
              <a:defRPr/>
            </a:pPr>
            <a:r>
              <a:rPr lang="zh-CN" altLang="en-US" sz="1400" dirty="0">
                <a:latin typeface="+mn-ea"/>
                <a:ea typeface="+mn-ea"/>
              </a:rPr>
              <a:t>（二）各施工过程组织独立的施工班组。</a:t>
            </a:r>
            <a:endParaRPr lang="en-US" altLang="zh-CN" sz="1400" dirty="0">
              <a:latin typeface="+mn-ea"/>
              <a:ea typeface="+mn-ea"/>
            </a:endParaRPr>
          </a:p>
          <a:p>
            <a:pPr>
              <a:lnSpc>
                <a:spcPct val="150000"/>
              </a:lnSpc>
              <a:buFont typeface="Arial" pitchFamily="34" charset="0"/>
              <a:buNone/>
              <a:defRPr/>
            </a:pPr>
            <a:r>
              <a:rPr lang="zh-CN" altLang="en-US" sz="1400" dirty="0">
                <a:latin typeface="+mn-ea"/>
                <a:ea typeface="+mn-ea"/>
              </a:rPr>
              <a:t>（三）主要施工过程施工班组连续、均衡地施工。</a:t>
            </a:r>
            <a:endParaRPr lang="en-US" altLang="zh-CN" sz="1400" dirty="0">
              <a:latin typeface="+mn-ea"/>
              <a:ea typeface="+mn-ea"/>
            </a:endParaRPr>
          </a:p>
          <a:p>
            <a:pPr>
              <a:lnSpc>
                <a:spcPct val="150000"/>
              </a:lnSpc>
              <a:buFont typeface="Arial" pitchFamily="34" charset="0"/>
              <a:buNone/>
              <a:defRPr/>
            </a:pPr>
            <a:r>
              <a:rPr lang="zh-CN" altLang="en-US" sz="1400" dirty="0">
                <a:latin typeface="+mn-ea"/>
                <a:ea typeface="+mn-ea"/>
              </a:rPr>
              <a:t>（四）不同施工过程之间充分利用工作面组织平行搭接施工。 </a:t>
            </a:r>
            <a:endParaRPr lang="zh-CN" altLang="en-US" sz="1400" dirty="0">
              <a:solidFill>
                <a:schemeClr val="accent1"/>
              </a:solidFill>
              <a:latin typeface="+mn-ea"/>
              <a:ea typeface="+mn-ea"/>
            </a:endParaRPr>
          </a:p>
        </p:txBody>
      </p:sp>
      <p:sp>
        <p:nvSpPr>
          <p:cNvPr id="24" name="TextBox 23"/>
          <p:cNvSpPr txBox="1"/>
          <p:nvPr/>
        </p:nvSpPr>
        <p:spPr>
          <a:xfrm>
            <a:off x="4081463" y="1412875"/>
            <a:ext cx="3960812" cy="369332"/>
          </a:xfrm>
          <a:prstGeom prst="rect">
            <a:avLst/>
          </a:prstGeom>
          <a:noFill/>
        </p:spPr>
        <p:txBody>
          <a:bodyPr>
            <a:spAutoFit/>
          </a:bodyPr>
          <a:lstStyle/>
          <a:p>
            <a:pPr>
              <a:buFont typeface="Arial" pitchFamily="34" charset="0"/>
              <a:buNone/>
              <a:defRPr/>
            </a:pPr>
            <a:r>
              <a:rPr lang="zh-CN" altLang="en-US" b="1" dirty="0">
                <a:latin typeface="+mn-ea"/>
                <a:ea typeface="+mn-ea"/>
              </a:rPr>
              <a:t>三、组织流水施工的要点</a:t>
            </a:r>
          </a:p>
        </p:txBody>
      </p:sp>
      <p:sp>
        <p:nvSpPr>
          <p:cNvPr id="25" name="TextBox 24"/>
          <p:cNvSpPr txBox="1"/>
          <p:nvPr/>
        </p:nvSpPr>
        <p:spPr>
          <a:xfrm>
            <a:off x="4081463" y="4001169"/>
            <a:ext cx="4176712" cy="368300"/>
          </a:xfrm>
          <a:prstGeom prst="rect">
            <a:avLst/>
          </a:prstGeom>
          <a:noFill/>
        </p:spPr>
        <p:txBody>
          <a:bodyPr>
            <a:spAutoFit/>
          </a:bodyPr>
          <a:lstStyle/>
          <a:p>
            <a:pPr>
              <a:buFont typeface="Arial" pitchFamily="34" charset="0"/>
              <a:buNone/>
              <a:defRPr/>
            </a:pPr>
            <a:r>
              <a:rPr lang="zh-CN" altLang="en-US" b="1" dirty="0">
                <a:latin typeface="+mn-ea"/>
                <a:ea typeface="+mn-ea"/>
              </a:rPr>
              <a:t>四、组织流水施工的条件</a:t>
            </a:r>
          </a:p>
        </p:txBody>
      </p:sp>
      <p:sp>
        <p:nvSpPr>
          <p:cNvPr id="16" name="TextBox 54">
            <a:extLst>
              <a:ext uri="{FF2B5EF4-FFF2-40B4-BE49-F238E27FC236}">
                <a16:creationId xmlns="" xmlns:a16="http://schemas.microsoft.com/office/drawing/2014/main" id="{D5928C63-22C5-42E0-AA4D-E4EC2DA7A452}"/>
              </a:ext>
            </a:extLst>
          </p:cNvPr>
          <p:cNvSpPr txBox="1">
            <a:spLocks noChangeArrowheads="1"/>
          </p:cNvSpPr>
          <p:nvPr/>
        </p:nvSpPr>
        <p:spPr bwMode="auto">
          <a:xfrm>
            <a:off x="1473820" y="122047"/>
            <a:ext cx="5041900" cy="369332"/>
          </a:xfrm>
          <a:prstGeom prst="rect">
            <a:avLst/>
          </a:prstGeom>
          <a:noFill/>
          <a:ln w="9525">
            <a:noFill/>
            <a:miter lim="800000"/>
            <a:headEnd/>
            <a:tailEnd/>
          </a:ln>
        </p:spPr>
        <p:txBody>
          <a:bodyPr>
            <a:spAutoFit/>
          </a:bodyPr>
          <a:lstStyle/>
          <a:p>
            <a:pPr>
              <a:buFont typeface="Arial" pitchFamily="34" charset="0"/>
              <a:buNone/>
            </a:pPr>
            <a:r>
              <a:rPr lang="zh-CN" altLang="en-US" dirty="0">
                <a:solidFill>
                  <a:schemeClr val="accent2"/>
                </a:solidFill>
                <a:latin typeface="微软雅黑" pitchFamily="34" charset="-122"/>
                <a:ea typeface="微软雅黑" pitchFamily="34" charset="-122"/>
              </a:rPr>
              <a:t>流水施工的基本概念</a:t>
            </a:r>
          </a:p>
        </p:txBody>
      </p:sp>
      <p:sp>
        <p:nvSpPr>
          <p:cNvPr id="20" name="Freeform 10">
            <a:extLst>
              <a:ext uri="{FF2B5EF4-FFF2-40B4-BE49-F238E27FC236}">
                <a16:creationId xmlns="" xmlns:a16="http://schemas.microsoft.com/office/drawing/2014/main" id="{2F103527-5F04-4D40-968F-DFC45368C5CB}"/>
              </a:ext>
            </a:extLst>
          </p:cNvPr>
          <p:cNvSpPr>
            <a:spLocks noEditPoints="1"/>
          </p:cNvSpPr>
          <p:nvPr/>
        </p:nvSpPr>
        <p:spPr bwMode="auto">
          <a:xfrm>
            <a:off x="1408853" y="1975604"/>
            <a:ext cx="1212924"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tx2"/>
          </a:solidFill>
          <a:ln w="9525">
            <a:noFill/>
            <a:round/>
            <a:headEnd/>
            <a:tailEnd/>
          </a:ln>
        </p:spPr>
        <p:txBody>
          <a:bodyPr/>
          <a:lstStyle/>
          <a:p>
            <a:endParaRPr lang="zh-CN" altLang="en-US"/>
          </a:p>
        </p:txBody>
      </p:sp>
      <p:sp>
        <p:nvSpPr>
          <p:cNvPr id="21" name="TextBox 19">
            <a:extLst>
              <a:ext uri="{FF2B5EF4-FFF2-40B4-BE49-F238E27FC236}">
                <a16:creationId xmlns="" xmlns:a16="http://schemas.microsoft.com/office/drawing/2014/main" id="{EB3F8A39-C2F7-4BDD-8D6F-3A1E8F4067E9}"/>
              </a:ext>
            </a:extLst>
          </p:cNvPr>
          <p:cNvSpPr txBox="1"/>
          <p:nvPr/>
        </p:nvSpPr>
        <p:spPr>
          <a:xfrm>
            <a:off x="1712896" y="2136902"/>
            <a:ext cx="604838" cy="708025"/>
          </a:xfrm>
          <a:prstGeom prst="rect">
            <a:avLst/>
          </a:prstGeom>
          <a:noFill/>
        </p:spPr>
        <p:txBody>
          <a:bodyPr>
            <a:spAutoFit/>
          </a:bodyPr>
          <a:lstStyle/>
          <a:p>
            <a:pPr algn="ctr">
              <a:buFont typeface="Arial" pitchFamily="34" charset="0"/>
              <a:buNone/>
              <a:defRPr/>
            </a:pPr>
            <a:r>
              <a:rPr lang="en-US" altLang="zh-CN" sz="4000" dirty="0">
                <a:solidFill>
                  <a:srgbClr val="F8F8F8"/>
                </a:solidFill>
                <a:latin typeface="+mn-ea"/>
                <a:ea typeface="+mn-ea"/>
              </a:rPr>
              <a:t>3</a:t>
            </a:r>
          </a:p>
        </p:txBody>
      </p:sp>
      <p:sp>
        <p:nvSpPr>
          <p:cNvPr id="26" name="Freeform 10">
            <a:extLst>
              <a:ext uri="{FF2B5EF4-FFF2-40B4-BE49-F238E27FC236}">
                <a16:creationId xmlns="" xmlns:a16="http://schemas.microsoft.com/office/drawing/2014/main" id="{C760EF4A-183D-4D2D-9F99-1FDA3C045839}"/>
              </a:ext>
            </a:extLst>
          </p:cNvPr>
          <p:cNvSpPr>
            <a:spLocks noEditPoints="1"/>
          </p:cNvSpPr>
          <p:nvPr/>
        </p:nvSpPr>
        <p:spPr bwMode="auto">
          <a:xfrm>
            <a:off x="1410477" y="4508500"/>
            <a:ext cx="1212924"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accent6">
              <a:lumMod val="50000"/>
            </a:schemeClr>
          </a:solidFill>
          <a:ln w="9525">
            <a:noFill/>
            <a:round/>
            <a:headEnd/>
            <a:tailEnd/>
          </a:ln>
        </p:spPr>
        <p:txBody>
          <a:bodyPr/>
          <a:lstStyle/>
          <a:p>
            <a:endParaRPr lang="zh-CN" altLang="en-US"/>
          </a:p>
        </p:txBody>
      </p:sp>
      <p:sp>
        <p:nvSpPr>
          <p:cNvPr id="27" name="TextBox 20">
            <a:extLst>
              <a:ext uri="{FF2B5EF4-FFF2-40B4-BE49-F238E27FC236}">
                <a16:creationId xmlns="" xmlns:a16="http://schemas.microsoft.com/office/drawing/2014/main" id="{F9BDE5BD-9607-420A-8361-656595A28B87}"/>
              </a:ext>
            </a:extLst>
          </p:cNvPr>
          <p:cNvSpPr txBox="1"/>
          <p:nvPr/>
        </p:nvSpPr>
        <p:spPr>
          <a:xfrm>
            <a:off x="1741048" y="4730207"/>
            <a:ext cx="604838" cy="708025"/>
          </a:xfrm>
          <a:prstGeom prst="rect">
            <a:avLst/>
          </a:prstGeom>
          <a:noFill/>
        </p:spPr>
        <p:txBody>
          <a:bodyPr>
            <a:spAutoFit/>
          </a:bodyPr>
          <a:lstStyle/>
          <a:p>
            <a:pPr algn="ctr">
              <a:buFont typeface="Arial" pitchFamily="34" charset="0"/>
              <a:buNone/>
              <a:defRPr/>
            </a:pPr>
            <a:r>
              <a:rPr lang="en-US" altLang="zh-CN" sz="4000" dirty="0">
                <a:solidFill>
                  <a:srgbClr val="F8F8F8"/>
                </a:solidFill>
                <a:latin typeface="+mn-ea"/>
                <a:ea typeface="+mn-ea"/>
              </a:rPr>
              <a:t>4</a:t>
            </a:r>
          </a:p>
        </p:txBody>
      </p:sp>
      <p:sp>
        <p:nvSpPr>
          <p:cNvPr id="28" name="TextBox 55">
            <a:extLst>
              <a:ext uri="{FF2B5EF4-FFF2-40B4-BE49-F238E27FC236}">
                <a16:creationId xmlns="" xmlns:a16="http://schemas.microsoft.com/office/drawing/2014/main" id="{74B232B8-9EC0-41B1-9628-182065953CB2}"/>
              </a:ext>
            </a:extLst>
          </p:cNvPr>
          <p:cNvSpPr txBox="1">
            <a:spLocks noChangeArrowheads="1"/>
          </p:cNvSpPr>
          <p:nvPr/>
        </p:nvSpPr>
        <p:spPr bwMode="auto">
          <a:xfrm>
            <a:off x="-334861" y="122047"/>
            <a:ext cx="1497013" cy="338554"/>
          </a:xfrm>
          <a:prstGeom prst="rect">
            <a:avLst/>
          </a:prstGeom>
          <a:noFill/>
          <a:ln w="9525">
            <a:noFill/>
            <a:miter lim="800000"/>
            <a:headEnd/>
            <a:tailEnd/>
          </a:ln>
        </p:spPr>
        <p:txBody>
          <a:bodyPr>
            <a:spAutoFit/>
          </a:bodyPr>
          <a:lstStyle/>
          <a:p>
            <a:pPr algn="r">
              <a:buFont typeface="Arial" pitchFamily="34" charset="0"/>
              <a:buNone/>
            </a:pPr>
            <a:r>
              <a:rPr lang="zh-CN" altLang="en-US" sz="1600" dirty="0">
                <a:solidFill>
                  <a:schemeClr val="accent2"/>
                </a:solidFill>
                <a:latin typeface="华文细黑"/>
                <a:ea typeface="华文细黑"/>
                <a:cs typeface="华文细黑"/>
              </a:rPr>
              <a:t>学习任务</a:t>
            </a:r>
            <a:r>
              <a:rPr lang="en-US" altLang="zh-CN" sz="1600" dirty="0">
                <a:solidFill>
                  <a:schemeClr val="accent2"/>
                </a:solidFill>
                <a:latin typeface="华文细黑"/>
                <a:ea typeface="华文细黑"/>
                <a:cs typeface="华文细黑"/>
              </a:rPr>
              <a:t>1</a:t>
            </a:r>
            <a:endParaRPr lang="zh-CN" altLang="en-US" sz="1600" dirty="0">
              <a:solidFill>
                <a:schemeClr val="accent2"/>
              </a:solidFill>
              <a:latin typeface="华文细黑"/>
              <a:ea typeface="华文细黑"/>
              <a:cs typeface="华文细黑"/>
            </a:endParaRPr>
          </a:p>
        </p:txBody>
      </p:sp>
    </p:spTree>
  </p:cSld>
  <p:clrMapOvr>
    <a:masterClrMapping/>
  </p:clrMapOvr>
  <p:transition spd="slow" advTm="8191">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10.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11.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12.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13.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14.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15.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16.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17.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2.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3.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4.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5.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6.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7.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8.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9.xml><?xml version="1.0" encoding="utf-8"?>
<p:tagLst xmlns:a="http://schemas.openxmlformats.org/drawingml/2006/main" xmlns:r="http://schemas.openxmlformats.org/officeDocument/2006/relationships" xmlns:p="http://schemas.openxmlformats.org/presentationml/2006/main">
  <p:tag name="TIMING" val="|8.3"/>
</p:tagLst>
</file>

<file path=ppt/theme/theme1.xml><?xml version="1.0" encoding="utf-8"?>
<a:theme xmlns:a="http://schemas.openxmlformats.org/drawingml/2006/main" name="1_默认设计模板">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11141</TotalTime>
  <Pages>0</Pages>
  <Words>2813</Words>
  <Characters>0</Characters>
  <Application>Microsoft Office PowerPoint</Application>
  <DocSecurity>0</DocSecurity>
  <PresentationFormat>自定义</PresentationFormat>
  <Lines>0</Lines>
  <Paragraphs>364</Paragraphs>
  <Slides>47</Slides>
  <Notes>47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47</vt:i4>
      </vt:variant>
    </vt:vector>
  </HeadingPairs>
  <TitlesOfParts>
    <vt:vector size="57" baseType="lpstr">
      <vt:lpstr>方正粗黑宋简体</vt:lpstr>
      <vt:lpstr>仿宋_GB2312</vt:lpstr>
      <vt:lpstr>黑体</vt:lpstr>
      <vt:lpstr>华文细黑</vt:lpstr>
      <vt:lpstr>宋体</vt:lpstr>
      <vt:lpstr>微软雅黑</vt:lpstr>
      <vt:lpstr>Arial</vt:lpstr>
      <vt:lpstr>Calibri</vt:lpstr>
      <vt:lpstr>Impact</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AU107夏宾阳</cp:lastModifiedBy>
  <cp:revision>897</cp:revision>
  <dcterms:created xsi:type="dcterms:W3CDTF">2013-01-25T01:44:32Z</dcterms:created>
  <dcterms:modified xsi:type="dcterms:W3CDTF">2019-06-17T06:04:20Z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